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17"/>
  </p:notesMasterIdLst>
  <p:handoutMasterIdLst>
    <p:handoutMasterId r:id="rId18"/>
  </p:handoutMasterIdLst>
  <p:sldIdLst>
    <p:sldId id="547" r:id="rId2"/>
    <p:sldId id="550" r:id="rId3"/>
    <p:sldId id="637" r:id="rId4"/>
    <p:sldId id="644" r:id="rId5"/>
    <p:sldId id="641" r:id="rId6"/>
    <p:sldId id="642" r:id="rId7"/>
    <p:sldId id="638" r:id="rId8"/>
    <p:sldId id="645" r:id="rId9"/>
    <p:sldId id="646" r:id="rId10"/>
    <p:sldId id="639" r:id="rId11"/>
    <p:sldId id="643" r:id="rId12"/>
    <p:sldId id="562" r:id="rId13"/>
    <p:sldId id="554" r:id="rId14"/>
    <p:sldId id="552" r:id="rId15"/>
    <p:sldId id="553" r:id="rId16"/>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F0000"/>
    <a:srgbClr val="CC3300"/>
    <a:srgbClr val="FF7F7F"/>
    <a:srgbClr val="FF4747"/>
    <a:srgbClr val="7F1F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093" autoAdjust="0"/>
    <p:restoredTop sz="94660"/>
  </p:normalViewPr>
  <p:slideViewPr>
    <p:cSldViewPr>
      <p:cViewPr varScale="1">
        <p:scale>
          <a:sx n="77" d="100"/>
          <a:sy n="77" d="100"/>
        </p:scale>
        <p:origin x="180" y="108"/>
      </p:cViewPr>
      <p:guideLst>
        <p:guide orient="horz" pos="2160"/>
        <p:guide pos="2880"/>
      </p:guideLst>
    </p:cSldViewPr>
  </p:slideViewPr>
  <p:notesTextViewPr>
    <p:cViewPr>
      <p:scale>
        <a:sx n="100" d="100"/>
        <a:sy n="100" d="100"/>
      </p:scale>
      <p:origin x="0" y="0"/>
    </p:cViewPr>
  </p:notesTextViewPr>
  <p:notesViewPr>
    <p:cSldViewPr>
      <p:cViewPr varScale="1">
        <p:scale>
          <a:sx n="120" d="100"/>
          <a:sy n="120" d="100"/>
        </p:scale>
        <p:origin x="-2166" y="-90"/>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772E8B3F-6C5A-4B25-BF01-B9CB9706263B}" type="datetimeFigureOut">
              <a:rPr lang="en-CA" smtClean="0"/>
              <a:t>2019-06-13</a:t>
            </a:fld>
            <a:endParaRPr lang="en-CA"/>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196729F5-A69B-472A-BBDE-AD04EDC179DE}" type="slidenum">
              <a:rPr lang="en-CA" smtClean="0"/>
              <a:t>‹#›</a:t>
            </a:fld>
            <a:endParaRPr lang="en-CA"/>
          </a:p>
        </p:txBody>
      </p:sp>
    </p:spTree>
    <p:extLst>
      <p:ext uri="{BB962C8B-B14F-4D97-AF65-F5344CB8AC3E}">
        <p14:creationId xmlns:p14="http://schemas.microsoft.com/office/powerpoint/2010/main" val="212380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6/13/2019</a:t>
            </a:fld>
            <a:endParaRPr lang="en-CA"/>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3071548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png"/><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3" descr="C:\Users\dwharder\Desktop\ece.150.png"/>
          <p:cNvPicPr>
            <a:picLocks noChangeAspect="1" noChangeArrowheads="1"/>
          </p:cNvPicPr>
          <p:nvPr userDrawn="1"/>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259471" y="5645346"/>
            <a:ext cx="1245391" cy="45834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918048" y="3111103"/>
            <a:ext cx="6046440" cy="1470025"/>
          </a:xfrm>
        </p:spPr>
        <p:txBody>
          <a:bodyPr>
            <a:normAutofit/>
          </a:bodyPr>
          <a:lstStyle>
            <a:lvl1pPr>
              <a:defRPr sz="4000" b="1">
                <a:solidFill>
                  <a:schemeClr val="bg1">
                    <a:lumMod val="95000"/>
                  </a:schemeClr>
                </a:solidFill>
              </a:defRPr>
            </a:lvl1pPr>
          </a:lstStyle>
          <a:p>
            <a:r>
              <a:rPr lang="en-US" dirty="0" smtClean="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cap="small" baseline="0" dirty="0" smtClean="0">
                <a:solidFill>
                  <a:schemeClr val="bg1"/>
                </a:solidFill>
                <a:latin typeface="Constantia" panose="02030602050306030303" pitchFamily="18" charset="0"/>
                <a:cs typeface="Arial" pitchFamily="34" charset="0"/>
              </a:rPr>
              <a:t>ece</a:t>
            </a:r>
            <a:r>
              <a:rPr lang="en-US" sz="2000" dirty="0" smtClean="0">
                <a:solidFill>
                  <a:schemeClr val="bg1"/>
                </a:solidFill>
                <a:latin typeface="Constantia" panose="02030602050306030303" pitchFamily="18" charset="0"/>
                <a:cs typeface="Arial" pitchFamily="34" charset="0"/>
              </a:rPr>
              <a:t> 150</a:t>
            </a:r>
            <a:r>
              <a:rPr lang="en-US" sz="2000" dirty="0" smtClean="0">
                <a:solidFill>
                  <a:schemeClr val="bg1"/>
                </a:solidFill>
                <a:latin typeface="Georgia" panose="02040502050405020303" pitchFamily="18" charset="0"/>
                <a:cs typeface="Arial" pitchFamily="34" charset="0"/>
              </a:rPr>
              <a:t> </a:t>
            </a:r>
            <a:r>
              <a:rPr lang="en-US" sz="2000" i="1" dirty="0" smtClean="0">
                <a:solidFill>
                  <a:schemeClr val="bg1"/>
                </a:solidFill>
                <a:latin typeface="Georgia" panose="02040502050405020303" pitchFamily="18" charset="0"/>
                <a:cs typeface="Arial" pitchFamily="34" charset="0"/>
              </a:rPr>
              <a:t>Fundamentals of Programming</a:t>
            </a:r>
            <a:endParaRPr lang="en-US" sz="2000" i="1" dirty="0">
              <a:solidFill>
                <a:schemeClr val="bg1"/>
              </a:solidFill>
              <a:latin typeface="Georgia" panose="02040502050405020303" pitchFamily="18" charset="0"/>
              <a:cs typeface="Arial" pitchFamily="34" charset="0"/>
            </a:endParaRPr>
          </a:p>
        </p:txBody>
      </p:sp>
      <p:sp>
        <p:nvSpPr>
          <p:cNvPr id="7" name="Text Box 14"/>
          <p:cNvSpPr txBox="1">
            <a:spLocks noChangeArrowheads="1"/>
          </p:cNvSpPr>
          <p:nvPr userDrawn="1"/>
        </p:nvSpPr>
        <p:spPr bwMode="auto">
          <a:xfrm>
            <a:off x="6156498" y="5576753"/>
            <a:ext cx="2807990" cy="1092607"/>
          </a:xfrm>
          <a:prstGeom prst="rect">
            <a:avLst/>
          </a:prstGeom>
          <a:noFill/>
          <a:ln w="9525">
            <a:noFill/>
            <a:miter lim="800000"/>
            <a:headEnd/>
            <a:tailEnd/>
          </a:ln>
          <a:effectLst>
            <a:outerShdw blurRad="50800" dist="25400" dir="2700000" algn="tl" rotWithShape="0">
              <a:prstClr val="black"/>
            </a:outerShdw>
          </a:effectLst>
        </p:spPr>
        <p:txBody>
          <a:bodyPr wrap="square">
            <a:spAutoFit/>
          </a:bodyPr>
          <a:lstStyle/>
          <a:p>
            <a:pPr defTabSz="457200">
              <a:spcBef>
                <a:spcPct val="20000"/>
              </a:spcBef>
              <a:defRPr/>
            </a:pPr>
            <a:r>
              <a:rPr lang="en-US" sz="1100" b="0" kern="0" dirty="0" smtClean="0">
                <a:solidFill>
                  <a:srgbClr val="FFFFFF"/>
                </a:solidFill>
                <a:latin typeface="Georgia" panose="02040502050405020303" pitchFamily="18" charset="0"/>
                <a:ea typeface="ＭＳ Ｐゴシック" charset="-128"/>
                <a:cs typeface="Arial" pitchFamily="34" charset="0"/>
              </a:rPr>
              <a:t>Prof. Hiren Patel, Ph.D.</a:t>
            </a:r>
          </a:p>
          <a:p>
            <a:pPr defTabSz="457200">
              <a:spcBef>
                <a:spcPct val="20000"/>
              </a:spcBef>
              <a:defRPr/>
            </a:pPr>
            <a:r>
              <a:rPr lang="en-US" sz="1100" b="0" kern="0" dirty="0" smtClean="0">
                <a:solidFill>
                  <a:srgbClr val="FFFFFF"/>
                </a:solidFill>
                <a:latin typeface="Georgia" panose="02040502050405020303" pitchFamily="18" charset="0"/>
                <a:ea typeface="ＭＳ Ｐゴシック" charset="-128"/>
                <a:cs typeface="Arial" pitchFamily="34" charset="0"/>
              </a:rPr>
              <a:t>Douglas </a:t>
            </a:r>
            <a:r>
              <a:rPr lang="en-US" sz="1100" b="0" kern="0" dirty="0">
                <a:solidFill>
                  <a:srgbClr val="FFFFFF"/>
                </a:solidFill>
                <a:latin typeface="Georgia" panose="02040502050405020303" pitchFamily="18" charset="0"/>
                <a:ea typeface="ＭＳ Ｐゴシック" charset="-128"/>
                <a:cs typeface="Arial" pitchFamily="34" charset="0"/>
              </a:rPr>
              <a:t>Wilhelm Harder, </a:t>
            </a:r>
            <a:r>
              <a:rPr lang="en-US" sz="1100" b="0" kern="0" dirty="0" err="1">
                <a:solidFill>
                  <a:srgbClr val="FFFFFF"/>
                </a:solidFill>
                <a:latin typeface="Georgia" panose="02040502050405020303" pitchFamily="18" charset="0"/>
                <a:ea typeface="ＭＳ Ｐゴシック" charset="-128"/>
                <a:cs typeface="Arial" pitchFamily="34" charset="0"/>
              </a:rPr>
              <a:t>M.Math</a:t>
            </a:r>
            <a:r>
              <a:rPr lang="en-US" sz="1100" b="0" kern="0" dirty="0">
                <a:solidFill>
                  <a:srgbClr val="FFFFFF"/>
                </a:solidFill>
                <a:latin typeface="Georgia" panose="02040502050405020303" pitchFamily="18" charset="0"/>
                <a:ea typeface="ＭＳ Ｐゴシック" charset="-128"/>
                <a:cs typeface="Arial" pitchFamily="34" charset="0"/>
              </a:rPr>
              <a:t>. LEL</a:t>
            </a:r>
          </a:p>
          <a:p>
            <a:pPr defTabSz="457200">
              <a:spcBef>
                <a:spcPct val="20000"/>
              </a:spcBef>
              <a:defRPr/>
            </a:pPr>
            <a:r>
              <a:rPr lang="en-US" sz="900" kern="0" dirty="0" smtClean="0">
                <a:solidFill>
                  <a:srgbClr val="FFFFFF"/>
                </a:solidFill>
                <a:latin typeface="Georgia" panose="02040502050405020303" pitchFamily="18" charset="0"/>
                <a:ea typeface="ＭＳ Ｐゴシック" charset="-128"/>
                <a:cs typeface="Arial" pitchFamily="34" charset="0"/>
              </a:rPr>
              <a:t>hdpatel@uwaterloo.ca    dwharder@uwaterloo.ca</a:t>
            </a:r>
          </a:p>
          <a:p>
            <a:pPr defTabSz="457200">
              <a:spcBef>
                <a:spcPct val="20000"/>
              </a:spcBef>
              <a:defRPr/>
            </a:pPr>
            <a:endParaRPr lang="en-CA" sz="800" dirty="0">
              <a:solidFill>
                <a:srgbClr val="FFFFFF"/>
              </a:solidFill>
              <a:latin typeface="Georgia" panose="02040502050405020303" pitchFamily="18" charset="0"/>
              <a:ea typeface="ＭＳ Ｐゴシック" charset="-128"/>
            </a:endParaRPr>
          </a:p>
          <a:p>
            <a:pPr defTabSz="457200">
              <a:spcBef>
                <a:spcPct val="20000"/>
              </a:spcBef>
              <a:defRPr/>
            </a:pPr>
            <a:r>
              <a:rPr lang="en-CA" sz="850" dirty="0">
                <a:solidFill>
                  <a:srgbClr val="FFFFFF"/>
                </a:solidFill>
                <a:latin typeface="Georgia" panose="02040502050405020303" pitchFamily="18" charset="0"/>
                <a:ea typeface="ＭＳ Ｐゴシック" charset="-128"/>
              </a:rPr>
              <a:t>© </a:t>
            </a:r>
            <a:r>
              <a:rPr lang="en-CA" sz="850" dirty="0" smtClean="0">
                <a:solidFill>
                  <a:srgbClr val="FFFFFF"/>
                </a:solidFill>
                <a:latin typeface="Georgia" panose="02040502050405020303" pitchFamily="18" charset="0"/>
                <a:ea typeface="ＭＳ Ｐゴシック" charset="-128"/>
              </a:rPr>
              <a:t>2018 </a:t>
            </a:r>
            <a:r>
              <a:rPr lang="en-CA" sz="850" dirty="0">
                <a:solidFill>
                  <a:srgbClr val="FFFFFF"/>
                </a:solidFill>
                <a:latin typeface="Georgia" panose="02040502050405020303" pitchFamily="18" charset="0"/>
                <a:ea typeface="ＭＳ Ｐゴシック" charset="-128"/>
              </a:rPr>
              <a:t>by Douglas Wilhelm </a:t>
            </a:r>
            <a:r>
              <a:rPr lang="en-CA" sz="850" dirty="0" smtClean="0">
                <a:solidFill>
                  <a:srgbClr val="FFFFFF"/>
                </a:solidFill>
                <a:latin typeface="Georgia" panose="02040502050405020303" pitchFamily="18" charset="0"/>
                <a:ea typeface="ＭＳ Ｐゴシック" charset="-128"/>
              </a:rPr>
              <a:t>Harder and Hiren Patel.</a:t>
            </a:r>
          </a:p>
          <a:p>
            <a:pPr defTabSz="457200">
              <a:spcBef>
                <a:spcPct val="20000"/>
              </a:spcBef>
              <a:defRPr/>
            </a:pPr>
            <a:r>
              <a:rPr lang="en-CA" sz="850" dirty="0" smtClean="0">
                <a:solidFill>
                  <a:srgbClr val="FFFFFF"/>
                </a:solidFill>
                <a:latin typeface="Georgia" panose="02040502050405020303" pitchFamily="18" charset="0"/>
                <a:ea typeface="ＭＳ Ｐゴシック" charset="-128"/>
              </a:rPr>
              <a:t>     Some </a:t>
            </a:r>
            <a:r>
              <a:rPr lang="en-CA" sz="850" dirty="0">
                <a:solidFill>
                  <a:srgbClr val="FFFFFF"/>
                </a:solidFill>
                <a:latin typeface="Georgia" panose="02040502050405020303" pitchFamily="18" charset="0"/>
                <a:ea typeface="ＭＳ Ｐゴシック" charset="-128"/>
              </a:rPr>
              <a:t>rights reserved</a:t>
            </a:r>
            <a:r>
              <a:rPr lang="en-CA" sz="850" dirty="0" smtClean="0">
                <a:solidFill>
                  <a:srgbClr val="FFFFFF"/>
                </a:solidFill>
                <a:latin typeface="Georgia" panose="02040502050405020303" pitchFamily="18" charset="0"/>
                <a:ea typeface="ＭＳ Ｐゴシック" charset="-128"/>
              </a:rPr>
              <a:t>.</a:t>
            </a:r>
            <a:endParaRPr lang="en-US" sz="850" kern="0" dirty="0">
              <a:solidFill>
                <a:srgbClr val="FFFFFF"/>
              </a:solidFill>
              <a:latin typeface="Georgia" panose="02040502050405020303" pitchFamily="18" charset="0"/>
              <a:ea typeface="ＭＳ Ｐゴシック" charset="-128"/>
              <a:cs typeface="Arial" pitchFamily="34" charset="0"/>
            </a:endParaRPr>
          </a:p>
        </p:txBody>
      </p:sp>
      <p:pic>
        <p:nvPicPr>
          <p:cNvPr id="5"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251520" y="6257914"/>
            <a:ext cx="1272512" cy="411446"/>
          </a:xfrm>
          <a:prstGeom prst="rect">
            <a:avLst/>
          </a:prstGeom>
          <a:noFill/>
          <a:ln w="9525">
            <a:noFill/>
            <a:miter lim="800000"/>
            <a:headEnd/>
            <a:tailEnd/>
          </a:ln>
        </p:spPr>
      </p:pic>
      <p:pic>
        <p:nvPicPr>
          <p:cNvPr id="6147" name="Picture 3"/>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6512" y="-27384"/>
            <a:ext cx="2699345"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descr="C:\Users\dwharder\Desktop\ece.150.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1520" y="5634955"/>
            <a:ext cx="1245391" cy="4583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588938" y="188640"/>
            <a:ext cx="447558" cy="307777"/>
          </a:xfrm>
          <a:prstGeom prst="rect">
            <a:avLst/>
          </a:prstGeom>
          <a:noFill/>
        </p:spPr>
        <p:txBody>
          <a:bodyPr wrap="none">
            <a:spAutoFit/>
          </a:bodyPr>
          <a:lstStyle/>
          <a:p>
            <a:pPr algn="r">
              <a:defRPr/>
            </a:pPr>
            <a:fld id="{CB04C21C-B0BC-4588-B282-CC300FAFEEC9}" type="slidenum">
              <a:rPr lang="en-CA" sz="1400">
                <a:solidFill>
                  <a:schemeClr val="bg1"/>
                </a:solidFill>
                <a:latin typeface="Georgia" panose="02040502050405020303" pitchFamily="18" charset="0"/>
              </a:rPr>
              <a:pPr algn="r">
                <a:defRPr/>
              </a:pPr>
              <a:t>‹#›</a:t>
            </a:fld>
            <a:endParaRPr lang="en-CA" sz="1400" dirty="0">
              <a:solidFill>
                <a:schemeClr val="bg1"/>
              </a:solidFill>
              <a:latin typeface="Georgia" panose="02040502050405020303" pitchFamily="18" charset="0"/>
            </a:endParaRPr>
          </a:p>
        </p:txBody>
      </p:sp>
      <p:sp>
        <p:nvSpPr>
          <p:cNvPr id="7" name="Footer Placeholder 4"/>
          <p:cNvSpPr txBox="1">
            <a:spLocks/>
          </p:cNvSpPr>
          <p:nvPr userDrawn="1"/>
        </p:nvSpPr>
        <p:spPr>
          <a:xfrm>
            <a:off x="3636069" y="7286"/>
            <a:ext cx="5112395" cy="365125"/>
          </a:xfrm>
          <a:prstGeom prst="rect">
            <a:avLst/>
          </a:prstGeom>
          <a:effectLst>
            <a:outerShdw blurRad="279400" dist="139700" dir="2700000" algn="tl" rotWithShape="0">
              <a:prstClr val="black">
                <a:alpha val="24000"/>
              </a:prstClr>
            </a:outerShdw>
          </a:effectLst>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smtClean="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Consolas" panose="020B0609020204030204" pitchFamily="49" charset="0"/>
              </a:rPr>
              <a:t>Throwing exceptions</a:t>
            </a:r>
            <a:endParaRPr kumimoji="0" lang="en-CA" sz="1600" b="1" i="0" u="none" strike="noStrike" kern="1200" cap="none" spc="0" normalizeH="0" baseline="0" noProof="0" dirty="0">
              <a:ln>
                <a:noFill/>
              </a:ln>
              <a:solidFill>
                <a:schemeClr val="bg1"/>
              </a:solidFill>
              <a:effectLst>
                <a:outerShdw blurRad="190500" dist="114300" dir="2700000" algn="tl" rotWithShape="0">
                  <a:prstClr val="black"/>
                </a:outerShdw>
              </a:effectLst>
              <a:uLnTx/>
              <a:uFillTx/>
              <a:latin typeface="Consolas" panose="020B0609020204030204" pitchFamily="49" charset="0"/>
              <a:ea typeface="+mn-ea"/>
              <a:cs typeface="Consolas" panose="020B0609020204030204" pitchFamily="49" charset="0"/>
            </a:endParaRPr>
          </a:p>
        </p:txBody>
      </p:sp>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marL="342900" indent="-342900">
              <a:buFont typeface="Arial" panose="020B0604020202020204" pitchFamily="34" charset="0"/>
              <a:buChar char="•"/>
              <a:defRPr sz="2000"/>
            </a:lvl1pPr>
            <a:lvl2pPr>
              <a:defRPr sz="1900"/>
            </a:lvl2pPr>
            <a:lvl3pPr>
              <a:defRPr sz="1800"/>
            </a:lvl3pPr>
            <a:lvl4pPr>
              <a:defRPr sz="17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pic>
        <p:nvPicPr>
          <p:cNvPr id="8"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9954" t="19122"/>
          <a:stretch/>
        </p:blipFill>
        <p:spPr bwMode="auto">
          <a:xfrm>
            <a:off x="47624" y="40480"/>
            <a:ext cx="1700161" cy="524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userDrawn="1"/>
        </p:nvPicPr>
        <p:blipFill>
          <a:blip r:embed="rId3" cstate="print">
            <a:duotone>
              <a:prstClr val="black"/>
              <a:schemeClr val="accent4">
                <a:tint val="45000"/>
                <a:satMod val="400000"/>
              </a:schemeClr>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bwMode="auto">
          <a:xfrm>
            <a:off x="83651" y="6581450"/>
            <a:ext cx="636256" cy="205723"/>
          </a:xfrm>
          <a:prstGeom prst="rect">
            <a:avLst/>
          </a:prstGeom>
          <a:noFill/>
          <a:ln w="9525">
            <a:noFill/>
            <a:miter lim="800000"/>
            <a:headEnd/>
            <a:tailEnd/>
          </a:ln>
        </p:spPr>
      </p:pic>
      <p:pic>
        <p:nvPicPr>
          <p:cNvPr id="10" name="Picture 3" descr="C:\Users\dwharder\Desktop\ece.150.png"/>
          <p:cNvPicPr>
            <a:picLocks noChangeAspect="1" noChangeArrowheads="1"/>
          </p:cNvPicPr>
          <p:nvPr userDrawn="1"/>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8244409" y="6515494"/>
            <a:ext cx="864095" cy="3180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smtClean="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iming>
    <p:tnLst>
      <p:par>
        <p:cTn id="1" dur="indefinite" restart="never" nodeType="tmRoot"/>
      </p:par>
    </p:tnLst>
  </p:timing>
  <p:hf hdr="0" ftr="0" dt="0"/>
  <p:txStyles>
    <p:titleStyle>
      <a:lvl1pPr algn="ctr" rtl="0" eaLnBrk="0" fontAlgn="base" hangingPunct="0">
        <a:spcBef>
          <a:spcPct val="0"/>
        </a:spcBef>
        <a:spcAft>
          <a:spcPct val="0"/>
        </a:spcAft>
        <a:defRPr sz="2800" b="1" kern="1200">
          <a:solidFill>
            <a:schemeClr val="tx1"/>
          </a:solidFill>
          <a:latin typeface="Georgia" panose="02040502050405020303" pitchFamily="18"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0" indent="0" algn="just" rtl="0" eaLnBrk="0" fontAlgn="base" hangingPunct="0">
        <a:spcBef>
          <a:spcPct val="20000"/>
        </a:spcBef>
        <a:spcAft>
          <a:spcPct val="0"/>
        </a:spcAft>
        <a:buFont typeface="Arial" charset="0"/>
        <a:buNone/>
        <a:defRPr sz="2000" kern="1200">
          <a:solidFill>
            <a:schemeClr val="tx1"/>
          </a:solidFill>
          <a:latin typeface="Georgia" panose="02040502050405020303" pitchFamily="18" charset="0"/>
          <a:ea typeface="+mn-ea"/>
          <a:cs typeface="Arial" pitchFamily="34" charset="0"/>
        </a:defRPr>
      </a:lvl1pPr>
      <a:lvl2pPr marL="742950" indent="-285750" algn="just" rtl="0" eaLnBrk="0" fontAlgn="base" hangingPunct="0">
        <a:spcBef>
          <a:spcPct val="20000"/>
        </a:spcBef>
        <a:spcAft>
          <a:spcPct val="0"/>
        </a:spcAft>
        <a:buFont typeface="Arial" charset="0"/>
        <a:buChar char="–"/>
        <a:defRPr kern="1200">
          <a:solidFill>
            <a:schemeClr val="tx1"/>
          </a:solidFill>
          <a:latin typeface="Georgia" panose="02040502050405020303" pitchFamily="18" charset="0"/>
          <a:ea typeface="+mn-ea"/>
          <a:cs typeface="Arial" pitchFamily="34" charset="0"/>
        </a:defRPr>
      </a:lvl2pPr>
      <a:lvl3pPr marL="1143000" indent="-228600" algn="just" rtl="0" eaLnBrk="0" fontAlgn="base" hangingPunct="0">
        <a:spcBef>
          <a:spcPct val="20000"/>
        </a:spcBef>
        <a:spcAft>
          <a:spcPct val="0"/>
        </a:spcAft>
        <a:buFont typeface="Arial" charset="0"/>
        <a:buChar char="•"/>
        <a:defRPr sz="1600" kern="1200">
          <a:solidFill>
            <a:schemeClr val="tx1"/>
          </a:solidFill>
          <a:latin typeface="Georgia" panose="02040502050405020303" pitchFamily="18" charset="0"/>
          <a:ea typeface="+mn-ea"/>
          <a:cs typeface="Arial" pitchFamily="34" charset="0"/>
        </a:defRPr>
      </a:lvl3pPr>
      <a:lvl4pPr marL="16002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4pPr>
      <a:lvl5pPr marL="20574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cplusplus.com/reference/stdexcept/"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9792" y="3111103"/>
            <a:ext cx="6264696" cy="1470025"/>
          </a:xfrm>
        </p:spPr>
        <p:txBody>
          <a:bodyPr/>
          <a:lstStyle/>
          <a:p>
            <a:r>
              <a:rPr lang="en-CA" dirty="0" smtClean="0">
                <a:cs typeface="Consolas" panose="020B0609020204030204" pitchFamily="49" charset="0"/>
              </a:rPr>
              <a:t>Throwing exceptions</a:t>
            </a:r>
            <a:endParaRPr lang="en-CA"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3239743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Thrown exceptions</a:t>
            </a:r>
            <a:endParaRPr lang="en-CA" dirty="0"/>
          </a:p>
        </p:txBody>
      </p:sp>
      <p:sp>
        <p:nvSpPr>
          <p:cNvPr id="3" name="Content Placeholder 2"/>
          <p:cNvSpPr>
            <a:spLocks noGrp="1"/>
          </p:cNvSpPr>
          <p:nvPr>
            <p:ph idx="1"/>
          </p:nvPr>
        </p:nvSpPr>
        <p:spPr>
          <a:xfrm>
            <a:off x="457200" y="1600200"/>
            <a:ext cx="8291264" cy="4525963"/>
          </a:xfrm>
        </p:spPr>
        <p:txBody>
          <a:bodyPr/>
          <a:lstStyle/>
          <a:p>
            <a:r>
              <a:rPr lang="en-US" dirty="0" smtClean="0"/>
              <a:t>Our rational number class can also now throw exceptions:</a:t>
            </a:r>
            <a:endParaRPr lang="en-US" dirty="0" smtClean="0">
              <a:latin typeface="Consolas" panose="020B0609020204030204" pitchFamily="49" charset="0"/>
            </a:endParaRPr>
          </a:p>
          <a:p>
            <a:pPr marL="800100" lvl="2" indent="0">
              <a:buNone/>
            </a:pPr>
            <a:r>
              <a:rPr lang="en-US" sz="1400" dirty="0" smtClean="0">
                <a:latin typeface="Consolas" panose="020B0609020204030204" pitchFamily="49" charset="0"/>
                <a:cs typeface="Consolas" panose="020B0609020204030204" pitchFamily="49" charset="0"/>
              </a:rPr>
              <a:t>Rational Rational::operator*( </a:t>
            </a:r>
            <a:r>
              <a:rPr lang="en-US" sz="1400" dirty="0" err="1" smtClean="0">
                <a:latin typeface="Consolas" panose="020B0609020204030204" pitchFamily="49" charset="0"/>
                <a:cs typeface="Consolas" panose="020B0609020204030204" pitchFamily="49" charset="0"/>
              </a:rPr>
              <a:t>int</a:t>
            </a:r>
            <a:r>
              <a:rPr lang="en-US" sz="1400" dirty="0" smtClean="0">
                <a:latin typeface="Consolas" panose="020B0609020204030204" pitchFamily="49" charset="0"/>
                <a:cs typeface="Consolas" panose="020B0609020204030204" pitchFamily="49" charset="0"/>
              </a:rPr>
              <a:t> n ) {</a:t>
            </a:r>
          </a:p>
          <a:p>
            <a:pPr marL="800100" lvl="2" indent="0">
              <a:buNone/>
            </a:pP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a:t>
            </a:r>
            <a:r>
              <a:rPr lang="en-US" sz="1400" dirty="0" err="1" smtClean="0">
                <a:latin typeface="Consolas" panose="020B0609020204030204" pitchFamily="49" charset="0"/>
                <a:cs typeface="Consolas" panose="020B0609020204030204" pitchFamily="49" charset="0"/>
              </a:rPr>
              <a:t>int</a:t>
            </a:r>
            <a:r>
              <a:rPr lang="en-US" sz="1400" dirty="0" smtClean="0">
                <a:latin typeface="Consolas" panose="020B0609020204030204" pitchFamily="49" charset="0"/>
                <a:cs typeface="Consolas" panose="020B0609020204030204" pitchFamily="49" charset="0"/>
              </a:rPr>
              <a:t> factor{ </a:t>
            </a:r>
            <a:r>
              <a:rPr lang="en-US" sz="1400" dirty="0" err="1" smtClean="0">
                <a:latin typeface="Consolas" panose="020B0609020204030204" pitchFamily="49" charset="0"/>
                <a:cs typeface="Consolas" panose="020B0609020204030204" pitchFamily="49" charset="0"/>
              </a:rPr>
              <a:t>gcd</a:t>
            </a:r>
            <a:r>
              <a:rPr lang="en-US" sz="1400" dirty="0" smtClean="0">
                <a:latin typeface="Consolas" panose="020B0609020204030204" pitchFamily="49" charset="0"/>
                <a:cs typeface="Consolas" panose="020B0609020204030204" pitchFamily="49" charset="0"/>
              </a:rPr>
              <a:t>( n, denominator_ ) };</a:t>
            </a:r>
          </a:p>
          <a:p>
            <a:pPr marL="800100" lvl="2" indent="0">
              <a:buNone/>
            </a:pPr>
            <a:endParaRPr lang="en-US" sz="1400" dirty="0" smtClean="0">
              <a:latin typeface="Consolas" panose="020B0609020204030204" pitchFamily="49" charset="0"/>
              <a:cs typeface="Consolas" panose="020B0609020204030204" pitchFamily="49" charset="0"/>
            </a:endParaRPr>
          </a:p>
          <a:p>
            <a:pPr marL="800100" lvl="2" indent="0">
              <a:buNone/>
            </a:pPr>
            <a:r>
              <a:rPr lang="en-US" sz="1400" dirty="0" smtClean="0">
                <a:latin typeface="Consolas" panose="020B0609020204030204" pitchFamily="49" charset="0"/>
                <a:cs typeface="Consolas" panose="020B0609020204030204" pitchFamily="49" charset="0"/>
              </a:rPr>
              <a:t>    </a:t>
            </a:r>
            <a:r>
              <a:rPr lang="en-US" sz="1400" dirty="0">
                <a:latin typeface="Consolas" panose="020B0609020204030204" pitchFamily="49" charset="0"/>
                <a:cs typeface="Consolas" panose="020B0609020204030204" pitchFamily="49" charset="0"/>
              </a:rPr>
              <a:t>n /= factor</a:t>
            </a:r>
            <a:r>
              <a:rPr lang="en-US" sz="1400" dirty="0" smtClean="0">
                <a:latin typeface="Consolas" panose="020B0609020204030204" pitchFamily="49" charset="0"/>
                <a:cs typeface="Consolas" panose="020B0609020204030204" pitchFamily="49" charset="0"/>
              </a:rPr>
              <a:t>;</a:t>
            </a:r>
          </a:p>
          <a:p>
            <a:pPr marL="800100" lvl="2" indent="0">
              <a:buNone/>
            </a:pPr>
            <a:endParaRPr lang="en-US" sz="1400" dirty="0">
              <a:latin typeface="Consolas" panose="020B0609020204030204" pitchFamily="49" charset="0"/>
              <a:cs typeface="Consolas" panose="020B0609020204030204" pitchFamily="49" charset="0"/>
            </a:endParaRPr>
          </a:p>
          <a:p>
            <a:pPr marL="800100" lvl="2" indent="0">
              <a:buNone/>
            </a:pPr>
            <a:r>
              <a:rPr lang="en-US" sz="1400" dirty="0" smtClean="0">
                <a:latin typeface="Consolas" panose="020B0609020204030204" pitchFamily="49" charset="0"/>
                <a:cs typeface="Consolas" panose="020B0609020204030204" pitchFamily="49" charset="0"/>
              </a:rPr>
              <a:t>    if ( (n*numerator_)/n != numerator_ ) {</a:t>
            </a:r>
          </a:p>
          <a:p>
            <a:pPr marL="800100" lvl="2" indent="0">
              <a:buNone/>
            </a:pPr>
            <a:r>
              <a:rPr lang="en-US" sz="1400" b="1" dirty="0">
                <a:solidFill>
                  <a:srgbClr val="FF0000"/>
                </a:solidFill>
                <a:latin typeface="Consolas" panose="020B0609020204030204" pitchFamily="49" charset="0"/>
                <a:cs typeface="Consolas" panose="020B0609020204030204" pitchFamily="49" charset="0"/>
              </a:rPr>
              <a:t> </a:t>
            </a:r>
            <a:r>
              <a:rPr lang="en-US" sz="1400" b="1" dirty="0" smtClean="0">
                <a:solidFill>
                  <a:srgbClr val="FF0000"/>
                </a:solidFill>
                <a:latin typeface="Consolas" panose="020B0609020204030204" pitchFamily="49" charset="0"/>
                <a:cs typeface="Consolas" panose="020B0609020204030204" pitchFamily="49" charset="0"/>
              </a:rPr>
              <a:t>       throw </a:t>
            </a:r>
            <a:r>
              <a:rPr lang="en-US" sz="1400" b="1" dirty="0" err="1" smtClean="0">
                <a:solidFill>
                  <a:srgbClr val="FF0000"/>
                </a:solidFill>
                <a:latin typeface="Consolas" panose="020B0609020204030204" pitchFamily="49" charset="0"/>
                <a:cs typeface="Consolas" panose="020B0609020204030204" pitchFamily="49" charset="0"/>
              </a:rPr>
              <a:t>overflow_error</a:t>
            </a:r>
            <a:r>
              <a:rPr lang="en-US" sz="1400" b="1" dirty="0" smtClean="0">
                <a:solidFill>
                  <a:srgbClr val="FF0000"/>
                </a:solidFill>
                <a:latin typeface="Consolas" panose="020B0609020204030204" pitchFamily="49" charset="0"/>
                <a:cs typeface="Consolas" panose="020B0609020204030204" pitchFamily="49" charset="0"/>
              </a:rPr>
              <a:t>( "n * a/b is not representable with '</a:t>
            </a:r>
            <a:r>
              <a:rPr lang="en-US" sz="1400" b="1" dirty="0" err="1" smtClean="0">
                <a:solidFill>
                  <a:srgbClr val="FF0000"/>
                </a:solidFill>
                <a:latin typeface="Consolas" panose="020B0609020204030204" pitchFamily="49" charset="0"/>
                <a:cs typeface="Consolas" panose="020B0609020204030204" pitchFamily="49" charset="0"/>
              </a:rPr>
              <a:t>int</a:t>
            </a:r>
            <a:r>
              <a:rPr lang="en-US" sz="1400" b="1" dirty="0" smtClean="0">
                <a:solidFill>
                  <a:srgbClr val="FF0000"/>
                </a:solidFill>
                <a:latin typeface="Consolas" panose="020B0609020204030204" pitchFamily="49" charset="0"/>
                <a:cs typeface="Consolas" panose="020B0609020204030204" pitchFamily="49" charset="0"/>
              </a:rPr>
              <a:t>'" ); </a:t>
            </a:r>
          </a:p>
          <a:p>
            <a:pPr marL="800100" lvl="2" indent="0">
              <a:buNone/>
            </a:pP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a:t>
            </a:r>
          </a:p>
          <a:p>
            <a:pPr marL="800100" lvl="2" indent="0">
              <a:buNone/>
            </a:pPr>
            <a:endParaRPr lang="en-US" sz="1400" dirty="0" smtClean="0">
              <a:latin typeface="Consolas" panose="020B0609020204030204" pitchFamily="49" charset="0"/>
              <a:cs typeface="Consolas" panose="020B0609020204030204" pitchFamily="49" charset="0"/>
            </a:endParaRPr>
          </a:p>
          <a:p>
            <a:pPr marL="800100" lvl="2" indent="0">
              <a:buNone/>
            </a:pPr>
            <a:r>
              <a:rPr lang="en-US" sz="1400" dirty="0" smtClean="0">
                <a:latin typeface="Consolas" panose="020B0609020204030204" pitchFamily="49" charset="0"/>
                <a:cs typeface="Consolas" panose="020B0609020204030204" pitchFamily="49" charset="0"/>
              </a:rPr>
              <a:t>    return Rational( n*numerator_, denominator_/factor );</a:t>
            </a:r>
          </a:p>
          <a:p>
            <a:pPr marL="800100" lvl="2" indent="0">
              <a:buNone/>
            </a:pPr>
            <a:r>
              <a:rPr lang="en-US" sz="1400" dirty="0" smtClean="0">
                <a:latin typeface="Consolas" panose="020B0609020204030204" pitchFamily="49" charset="0"/>
                <a:cs typeface="Consolas" panose="020B0609020204030204" pitchFamily="49" charset="0"/>
              </a:rPr>
              <a:t>}</a:t>
            </a:r>
            <a:endParaRPr lang="en-CA" sz="14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8504057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Looking ahead</a:t>
            </a:r>
            <a:endParaRPr lang="en-CA" dirty="0"/>
          </a:p>
        </p:txBody>
      </p:sp>
      <p:sp>
        <p:nvSpPr>
          <p:cNvPr id="3" name="Content Placeholder 2"/>
          <p:cNvSpPr>
            <a:spLocks noGrp="1"/>
          </p:cNvSpPr>
          <p:nvPr>
            <p:ph idx="1"/>
          </p:nvPr>
        </p:nvSpPr>
        <p:spPr/>
        <p:txBody>
          <a:bodyPr/>
          <a:lstStyle/>
          <a:p>
            <a:r>
              <a:rPr lang="en-US" dirty="0" smtClean="0"/>
              <a:t>In addition to throwing instances of these classes, we will:</a:t>
            </a:r>
          </a:p>
          <a:p>
            <a:pPr lvl="1"/>
            <a:r>
              <a:rPr lang="en-US" dirty="0" smtClean="0"/>
              <a:t>See how to </a:t>
            </a:r>
            <a:r>
              <a:rPr lang="en-US" i="1" dirty="0" smtClean="0"/>
              <a:t>catch </a:t>
            </a:r>
            <a:r>
              <a:rPr lang="en-US" dirty="0" smtClean="0"/>
              <a:t>these exceptions</a:t>
            </a:r>
          </a:p>
          <a:p>
            <a:pPr lvl="2"/>
            <a:r>
              <a:rPr lang="en-US" dirty="0" smtClean="0"/>
              <a:t>A form of flow control between functions</a:t>
            </a:r>
          </a:p>
          <a:p>
            <a:pPr lvl="1"/>
            <a:r>
              <a:rPr lang="en-US" dirty="0" smtClean="0"/>
              <a:t>Describe how some of these classes are related through </a:t>
            </a:r>
            <a:r>
              <a:rPr lang="en-US" i="1" dirty="0" smtClean="0"/>
              <a:t>inheritance</a:t>
            </a:r>
            <a:endParaRPr lang="en-CA" dirty="0"/>
          </a:p>
        </p:txBody>
      </p:sp>
    </p:spTree>
    <p:extLst>
      <p:ext uri="{BB962C8B-B14F-4D97-AF65-F5344CB8AC3E}">
        <p14:creationId xmlns:p14="http://schemas.microsoft.com/office/powerpoint/2010/main" val="27517590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Summary</a:t>
            </a:r>
            <a:endParaRPr lang="en-CA" dirty="0"/>
          </a:p>
        </p:txBody>
      </p:sp>
      <p:sp>
        <p:nvSpPr>
          <p:cNvPr id="3" name="Content Placeholder 2"/>
          <p:cNvSpPr>
            <a:spLocks noGrp="1"/>
          </p:cNvSpPr>
          <p:nvPr>
            <p:ph idx="1"/>
          </p:nvPr>
        </p:nvSpPr>
        <p:spPr/>
        <p:txBody>
          <a:bodyPr/>
          <a:lstStyle/>
          <a:p>
            <a:r>
              <a:rPr lang="en-CA" dirty="0" smtClean="0"/>
              <a:t>Following this lesson, you now</a:t>
            </a:r>
            <a:endParaRPr lang="en-CA" dirty="0"/>
          </a:p>
          <a:p>
            <a:pPr lvl="1"/>
            <a:r>
              <a:rPr lang="en-CA" dirty="0" smtClean="0"/>
              <a:t>Understand the concept of throwing exceptions</a:t>
            </a:r>
            <a:endParaRPr lang="en-CA" dirty="0"/>
          </a:p>
          <a:p>
            <a:pPr lvl="1"/>
            <a:r>
              <a:rPr lang="en-CA" dirty="0" smtClean="0"/>
              <a:t>Are aware of the various classes of exceptions</a:t>
            </a:r>
          </a:p>
          <a:p>
            <a:pPr lvl="2"/>
            <a:r>
              <a:rPr lang="en-CA" dirty="0" smtClean="0"/>
              <a:t>They have a common interface</a:t>
            </a:r>
            <a:endParaRPr lang="en-CA" dirty="0">
              <a:latin typeface="Consolas" panose="020B0609020204030204" pitchFamily="49" charset="0"/>
            </a:endParaRPr>
          </a:p>
          <a:p>
            <a:pPr lvl="1"/>
            <a:r>
              <a:rPr lang="en-CA" dirty="0" smtClean="0"/>
              <a:t>Know how to generate and throw these exceptions</a:t>
            </a:r>
            <a:endParaRPr lang="en-CA" dirty="0"/>
          </a:p>
        </p:txBody>
      </p:sp>
    </p:spTree>
    <p:extLst>
      <p:ext uri="{BB962C8B-B14F-4D97-AF65-F5344CB8AC3E}">
        <p14:creationId xmlns:p14="http://schemas.microsoft.com/office/powerpoint/2010/main" val="34465433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References</a:t>
            </a:r>
            <a:endParaRPr lang="en-CA" dirty="0"/>
          </a:p>
        </p:txBody>
      </p:sp>
      <p:sp>
        <p:nvSpPr>
          <p:cNvPr id="3" name="Content Placeholder 2"/>
          <p:cNvSpPr>
            <a:spLocks noGrp="1"/>
          </p:cNvSpPr>
          <p:nvPr>
            <p:ph idx="1"/>
          </p:nvPr>
        </p:nvSpPr>
        <p:spPr/>
        <p:txBody>
          <a:bodyPr>
            <a:normAutofit/>
          </a:bodyPr>
          <a:lstStyle/>
          <a:p>
            <a:pPr marL="0" indent="0">
              <a:buNone/>
            </a:pPr>
            <a:r>
              <a:rPr lang="en-CA" sz="1800" dirty="0"/>
              <a:t>[1</a:t>
            </a:r>
            <a:r>
              <a:rPr lang="en-CA" sz="1800" dirty="0" smtClean="0"/>
              <a:t>]	</a:t>
            </a:r>
            <a:r>
              <a:rPr lang="en-CA" sz="1800" b="1" dirty="0" smtClean="0">
                <a:latin typeface="Arial" panose="020B0604020202020204" pitchFamily="34" charset="0"/>
              </a:rPr>
              <a:t>cplusplus.com</a:t>
            </a:r>
          </a:p>
          <a:p>
            <a:pPr marL="0" indent="0">
              <a:buNone/>
            </a:pPr>
            <a:r>
              <a:rPr lang="en-CA" sz="1800" dirty="0" smtClean="0"/>
              <a:t>	</a:t>
            </a:r>
            <a:r>
              <a:rPr lang="en-CA" sz="1800" dirty="0" smtClean="0">
                <a:hlinkClick r:id="rId2"/>
              </a:rPr>
              <a:t>http://www.cplusplus.com/reference/stdexcept/</a:t>
            </a:r>
            <a:endParaRPr lang="en-CA" sz="1800" dirty="0"/>
          </a:p>
        </p:txBody>
      </p:sp>
    </p:spTree>
    <p:extLst>
      <p:ext uri="{BB962C8B-B14F-4D97-AF65-F5344CB8AC3E}">
        <p14:creationId xmlns:p14="http://schemas.microsoft.com/office/powerpoint/2010/main" val="16154384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Colophon </a:t>
            </a:r>
          </a:p>
        </p:txBody>
      </p:sp>
      <p:sp>
        <p:nvSpPr>
          <p:cNvPr id="3" name="Content Placeholder 2"/>
          <p:cNvSpPr>
            <a:spLocks noGrp="1"/>
          </p:cNvSpPr>
          <p:nvPr>
            <p:ph idx="1"/>
          </p:nvPr>
        </p:nvSpPr>
        <p:spPr/>
        <p:txBody>
          <a:bodyPr/>
          <a:lstStyle/>
          <a:p>
            <a:pPr marL="0" indent="0">
              <a:buNone/>
            </a:pPr>
            <a:r>
              <a:rPr lang="en-CA" dirty="0" smtClean="0"/>
              <a:t>These slides were prepared using the Georgia typeface. Mathematical equations use </a:t>
            </a:r>
            <a:r>
              <a:rPr lang="en-CA" dirty="0" smtClean="0">
                <a:latin typeface="Times New Roman" panose="02020603050405020304" pitchFamily="18" charset="0"/>
                <a:cs typeface="Times New Roman" panose="02020603050405020304" pitchFamily="18" charset="0"/>
              </a:rPr>
              <a:t>Times New Roman</a:t>
            </a:r>
            <a:r>
              <a:rPr lang="en-CA" dirty="0" smtClean="0"/>
              <a:t>, and source code is presented using </a:t>
            </a:r>
            <a:r>
              <a:rPr lang="en-CA" dirty="0" smtClean="0">
                <a:latin typeface="Consolas" panose="020B0609020204030204" pitchFamily="49" charset="0"/>
                <a:cs typeface="Consolas" panose="020B0609020204030204" pitchFamily="49" charset="0"/>
              </a:rPr>
              <a:t>Consolas</a:t>
            </a:r>
            <a:r>
              <a:rPr lang="en-CA" dirty="0" smtClean="0"/>
              <a:t>.</a:t>
            </a:r>
          </a:p>
          <a:p>
            <a:pPr marL="0" indent="0">
              <a:buNone/>
            </a:pPr>
            <a:endParaRPr lang="en-CA" dirty="0" smtClean="0"/>
          </a:p>
          <a:p>
            <a:pPr marL="0" indent="0">
              <a:buNone/>
            </a:pPr>
            <a:r>
              <a:rPr lang="en-CA" dirty="0" smtClean="0"/>
              <a:t>The </a:t>
            </a:r>
            <a:r>
              <a:rPr lang="en-CA" dirty="0"/>
              <a:t>photographs of lilacs in bloom appearing on the title slide and accenting the top of each other slide were taken at the Royal Botanical Gardens on May 27, 2018 by Douglas Wilhelm Harder. Please see</a:t>
            </a:r>
          </a:p>
          <a:p>
            <a:pPr marL="0" indent="0" algn="ctr">
              <a:buNone/>
            </a:pPr>
            <a:r>
              <a:rPr lang="en-CA" dirty="0"/>
              <a:t>https://www.rbg.ca/</a:t>
            </a:r>
          </a:p>
          <a:p>
            <a:pPr marL="0" indent="0">
              <a:buNone/>
            </a:pPr>
            <a:r>
              <a:rPr lang="en-CA" dirty="0" smtClean="0"/>
              <a:t>for </a:t>
            </a:r>
            <a:r>
              <a:rPr lang="en-CA" dirty="0"/>
              <a:t>more information.</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6" y="4532755"/>
            <a:ext cx="3240360" cy="21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2785" y="4221088"/>
            <a:ext cx="1535679" cy="2300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658" y="4703278"/>
            <a:ext cx="2867198" cy="1822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97540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Disclaimer</a:t>
            </a:r>
          </a:p>
        </p:txBody>
      </p:sp>
      <p:sp>
        <p:nvSpPr>
          <p:cNvPr id="3" name="Content Placeholder 2"/>
          <p:cNvSpPr>
            <a:spLocks noGrp="1"/>
          </p:cNvSpPr>
          <p:nvPr>
            <p:ph idx="1"/>
          </p:nvPr>
        </p:nvSpPr>
        <p:spPr/>
        <p:txBody>
          <a:bodyPr/>
          <a:lstStyle/>
          <a:p>
            <a:pPr marL="0" indent="0">
              <a:buNone/>
            </a:pPr>
            <a:r>
              <a:rPr lang="en-CA" dirty="0"/>
              <a:t>These slides are provided for the </a:t>
            </a:r>
            <a:r>
              <a:rPr lang="en-CA" cap="small" dirty="0" smtClean="0"/>
              <a:t>ece</a:t>
            </a:r>
            <a:r>
              <a:rPr lang="en-CA" dirty="0" smtClean="0"/>
              <a:t> </a:t>
            </a:r>
            <a:r>
              <a:rPr lang="en-CA" dirty="0"/>
              <a:t>150 </a:t>
            </a:r>
            <a:r>
              <a:rPr lang="en-CA" i="1" dirty="0"/>
              <a:t>Fundamentals of Programming</a:t>
            </a:r>
            <a:r>
              <a:rPr lang="en-CA" dirty="0"/>
              <a:t> </a:t>
            </a:r>
            <a:r>
              <a:rPr lang="en-CA" dirty="0" smtClean="0"/>
              <a:t>course taught at the University of Waterloo. </a:t>
            </a:r>
            <a:r>
              <a:rPr lang="en-CA" dirty="0"/>
              <a:t>The material in it reflects the authors’ best judgment in light of the information available to them at the time of preparation. Any reliance on these course slides by any party for any other purpose are the responsibility of such parties. The authors accept no responsibility for damages, if any, suffered by any party as a result of decisions made or actions based on these course slides for any other purpose than that for which it was intended.</a:t>
            </a:r>
          </a:p>
          <a:p>
            <a:pPr marL="0" indent="0">
              <a:buNone/>
            </a:pPr>
            <a:endParaRPr lang="en-CA" dirty="0"/>
          </a:p>
        </p:txBody>
      </p:sp>
    </p:spTree>
    <p:extLst>
      <p:ext uri="{BB962C8B-B14F-4D97-AF65-F5344CB8AC3E}">
        <p14:creationId xmlns:p14="http://schemas.microsoft.com/office/powerpoint/2010/main" val="8449834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Outline</a:t>
            </a:r>
            <a:endParaRPr lang="en-CA" dirty="0"/>
          </a:p>
        </p:txBody>
      </p:sp>
      <p:sp>
        <p:nvSpPr>
          <p:cNvPr id="3" name="Content Placeholder 2"/>
          <p:cNvSpPr>
            <a:spLocks noGrp="1"/>
          </p:cNvSpPr>
          <p:nvPr>
            <p:ph idx="1"/>
          </p:nvPr>
        </p:nvSpPr>
        <p:spPr/>
        <p:txBody>
          <a:bodyPr/>
          <a:lstStyle/>
          <a:p>
            <a:r>
              <a:rPr lang="en-CA" dirty="0" smtClean="0"/>
              <a:t>In this lesson, we will:</a:t>
            </a:r>
          </a:p>
          <a:p>
            <a:pPr lvl="1"/>
            <a:r>
              <a:rPr lang="en-CA" dirty="0" smtClean="0"/>
              <a:t>Describe the concept of throwing exceptions</a:t>
            </a:r>
          </a:p>
          <a:p>
            <a:pPr lvl="1"/>
            <a:r>
              <a:rPr lang="en-CA" dirty="0" smtClean="0"/>
              <a:t>Introduce exception classes and the </a:t>
            </a:r>
            <a:r>
              <a:rPr lang="en-CA" dirty="0" err="1" smtClean="0">
                <a:latin typeface="Consolas" panose="020B0609020204030204" pitchFamily="49" charset="0"/>
                <a:cs typeface="Consolas" panose="020B0609020204030204" pitchFamily="49" charset="0"/>
              </a:rPr>
              <a:t>stdexcept</a:t>
            </a:r>
            <a:r>
              <a:rPr lang="en-CA" dirty="0" smtClean="0"/>
              <a:t> library</a:t>
            </a:r>
          </a:p>
          <a:p>
            <a:pPr lvl="2"/>
            <a:r>
              <a:rPr lang="en-CA" dirty="0" smtClean="0"/>
              <a:t>A common constructor and a public member function </a:t>
            </a:r>
            <a:r>
              <a:rPr lang="en-CA" dirty="0" smtClean="0">
                <a:latin typeface="Consolas" panose="020B0609020204030204" pitchFamily="49" charset="0"/>
              </a:rPr>
              <a:t>what()</a:t>
            </a:r>
          </a:p>
          <a:p>
            <a:pPr lvl="1"/>
            <a:r>
              <a:rPr lang="en-CA" dirty="0" smtClean="0"/>
              <a:t>Look at examples of throwing exceptions</a:t>
            </a:r>
          </a:p>
        </p:txBody>
      </p:sp>
    </p:spTree>
    <p:extLst>
      <p:ext uri="{BB962C8B-B14F-4D97-AF65-F5344CB8AC3E}">
        <p14:creationId xmlns:p14="http://schemas.microsoft.com/office/powerpoint/2010/main" val="38574437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Constructors</a:t>
            </a:r>
            <a:endParaRPr lang="en-CA" dirty="0"/>
          </a:p>
        </p:txBody>
      </p:sp>
      <p:sp>
        <p:nvSpPr>
          <p:cNvPr id="3" name="Content Placeholder 2"/>
          <p:cNvSpPr>
            <a:spLocks noGrp="1"/>
          </p:cNvSpPr>
          <p:nvPr>
            <p:ph idx="1"/>
          </p:nvPr>
        </p:nvSpPr>
        <p:spPr/>
        <p:txBody>
          <a:bodyPr/>
          <a:lstStyle/>
          <a:p>
            <a:r>
              <a:rPr lang="en-US" dirty="0" smtClean="0"/>
              <a:t>Suppose something goes wrong</a:t>
            </a:r>
          </a:p>
          <a:p>
            <a:pPr lvl="1"/>
            <a:r>
              <a:rPr lang="en-US" dirty="0" smtClean="0"/>
              <a:t>We can </a:t>
            </a:r>
            <a:r>
              <a:rPr lang="en-US" i="1" dirty="0" smtClean="0"/>
              <a:t>throw</a:t>
            </a:r>
            <a:r>
              <a:rPr lang="en-US" dirty="0" smtClean="0"/>
              <a:t> an exception that raises</a:t>
            </a:r>
          </a:p>
          <a:p>
            <a:pPr lvl="1"/>
            <a:endParaRPr lang="en-US" dirty="0"/>
          </a:p>
          <a:p>
            <a:r>
              <a:rPr lang="en-US" dirty="0" smtClean="0"/>
              <a:t>The Standard Template Library (</a:t>
            </a:r>
            <a:r>
              <a:rPr lang="en-US" cap="small" dirty="0" err="1" smtClean="0"/>
              <a:t>stl</a:t>
            </a:r>
            <a:r>
              <a:rPr lang="en-US" dirty="0" smtClean="0"/>
              <a:t>) defines </a:t>
            </a:r>
            <a:r>
              <a:rPr lang="en-US" dirty="0" smtClean="0"/>
              <a:t>a number of exception classes, all of which have a similar interface:</a:t>
            </a:r>
          </a:p>
          <a:p>
            <a:pPr lvl="1"/>
            <a:r>
              <a:rPr lang="en-US" dirty="0" smtClean="0"/>
              <a:t>The constructor takes a </a:t>
            </a:r>
            <a:r>
              <a:rPr lang="en-US" dirty="0" smtClean="0"/>
              <a:t>string </a:t>
            </a:r>
            <a:r>
              <a:rPr lang="en-US" dirty="0" smtClean="0"/>
              <a:t>as an argument</a:t>
            </a:r>
          </a:p>
          <a:p>
            <a:pPr lvl="1"/>
            <a:r>
              <a:rPr lang="en-US" dirty="0" smtClean="0"/>
              <a:t>A public member function </a:t>
            </a:r>
            <a:r>
              <a:rPr lang="en-US" dirty="0" smtClean="0">
                <a:latin typeface="Consolas" panose="020B0609020204030204" pitchFamily="49" charset="0"/>
              </a:rPr>
              <a:t>what()</a:t>
            </a:r>
            <a:r>
              <a:rPr lang="en-US" dirty="0" smtClean="0"/>
              <a:t> returns that string as a character array</a:t>
            </a:r>
            <a:endParaRPr lang="en-CA" dirty="0" smtClean="0"/>
          </a:p>
        </p:txBody>
      </p:sp>
    </p:spTree>
    <p:extLst>
      <p:ext uri="{BB962C8B-B14F-4D97-AF65-F5344CB8AC3E}">
        <p14:creationId xmlns:p14="http://schemas.microsoft.com/office/powerpoint/2010/main" val="9776089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Thrown exceptions</a:t>
            </a:r>
            <a:endParaRPr lang="en-CA" dirty="0"/>
          </a:p>
        </p:txBody>
      </p:sp>
      <p:sp>
        <p:nvSpPr>
          <p:cNvPr id="3" name="Content Placeholder 2"/>
          <p:cNvSpPr>
            <a:spLocks noGrp="1"/>
          </p:cNvSpPr>
          <p:nvPr>
            <p:ph idx="1"/>
          </p:nvPr>
        </p:nvSpPr>
        <p:spPr>
          <a:xfrm>
            <a:off x="457200" y="1600200"/>
            <a:ext cx="8291264" cy="4525963"/>
          </a:xfrm>
        </p:spPr>
        <p:txBody>
          <a:bodyPr/>
          <a:lstStyle/>
          <a:p>
            <a:r>
              <a:rPr lang="en-US" dirty="0" smtClean="0"/>
              <a:t>The default behavior for thrown exceptions is program termination:</a:t>
            </a:r>
          </a:p>
          <a:p>
            <a:pPr lvl="1"/>
            <a:r>
              <a:rPr lang="en-US" dirty="0" smtClean="0"/>
              <a:t>Here, the array length is invalid:</a:t>
            </a:r>
          </a:p>
          <a:p>
            <a:pPr marL="1257300" lvl="3" indent="0">
              <a:buNone/>
            </a:pPr>
            <a:r>
              <a:rPr lang="en-CA" sz="1600" dirty="0">
                <a:latin typeface="Consolas" panose="020B0609020204030204" pitchFamily="49" charset="0"/>
                <a:cs typeface="Consolas" panose="020B0609020204030204" pitchFamily="49" charset="0"/>
              </a:rPr>
              <a:t>#include &lt;</a:t>
            </a:r>
            <a:r>
              <a:rPr lang="en-CA" sz="1600" dirty="0" err="1">
                <a:latin typeface="Consolas" panose="020B0609020204030204" pitchFamily="49" charset="0"/>
                <a:cs typeface="Consolas" panose="020B0609020204030204" pitchFamily="49" charset="0"/>
              </a:rPr>
              <a:t>iostream</a:t>
            </a:r>
            <a:r>
              <a:rPr lang="en-CA" sz="1600" dirty="0">
                <a:latin typeface="Consolas" panose="020B0609020204030204" pitchFamily="49" charset="0"/>
                <a:cs typeface="Consolas" panose="020B0609020204030204" pitchFamily="49" charset="0"/>
              </a:rPr>
              <a:t>&gt;</a:t>
            </a:r>
          </a:p>
          <a:p>
            <a:pPr marL="1257300" lvl="3" indent="0">
              <a:buNone/>
            </a:pPr>
            <a:r>
              <a:rPr lang="en-CA" sz="1600" dirty="0" err="1" smtClean="0">
                <a:latin typeface="Consolas" panose="020B0609020204030204" pitchFamily="49" charset="0"/>
                <a:cs typeface="Consolas" panose="020B0609020204030204" pitchFamily="49" charset="0"/>
              </a:rPr>
              <a:t>int</a:t>
            </a:r>
            <a:r>
              <a:rPr lang="en-CA" sz="1600" dirty="0" smtClean="0">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main();</a:t>
            </a:r>
          </a:p>
          <a:p>
            <a:pPr marL="1257300" lvl="3" indent="0">
              <a:buNone/>
            </a:pPr>
            <a:endParaRPr lang="en-CA" sz="1600" dirty="0">
              <a:latin typeface="Consolas" panose="020B0609020204030204" pitchFamily="49" charset="0"/>
              <a:cs typeface="Consolas" panose="020B0609020204030204" pitchFamily="49" charset="0"/>
            </a:endParaRPr>
          </a:p>
          <a:p>
            <a:pPr marL="1257300" lvl="3" indent="0">
              <a:buNone/>
            </a:pPr>
            <a:r>
              <a:rPr lang="en-CA" sz="1600" dirty="0" err="1">
                <a:latin typeface="Consolas" panose="020B0609020204030204" pitchFamily="49" charset="0"/>
                <a:cs typeface="Consolas" panose="020B0609020204030204" pitchFamily="49" charset="0"/>
              </a:rPr>
              <a:t>int</a:t>
            </a:r>
            <a:r>
              <a:rPr lang="en-CA" sz="1600" dirty="0">
                <a:latin typeface="Consolas" panose="020B0609020204030204" pitchFamily="49" charset="0"/>
                <a:cs typeface="Consolas" panose="020B0609020204030204" pitchFamily="49" charset="0"/>
              </a:rPr>
              <a:t> main() {</a:t>
            </a:r>
          </a:p>
          <a:p>
            <a:pPr marL="1257300" lvl="3" indent="0">
              <a:buNone/>
            </a:pPr>
            <a:r>
              <a:rPr lang="en-CA" sz="1600" dirty="0">
                <a:latin typeface="Consolas" panose="020B0609020204030204" pitchFamily="49" charset="0"/>
                <a:cs typeface="Consolas" panose="020B0609020204030204" pitchFamily="49" charset="0"/>
              </a:rPr>
              <a:t>        </a:t>
            </a:r>
            <a:r>
              <a:rPr lang="en-CA" sz="1600" dirty="0" err="1">
                <a:latin typeface="Consolas" panose="020B0609020204030204" pitchFamily="49" charset="0"/>
                <a:cs typeface="Consolas" panose="020B0609020204030204" pitchFamily="49" charset="0"/>
              </a:rPr>
              <a:t>int</a:t>
            </a: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n{</a:t>
            </a:r>
            <a:r>
              <a:rPr lang="en-CA" sz="1600" b="1" dirty="0" smtClean="0">
                <a:solidFill>
                  <a:srgbClr val="FF0000"/>
                </a:solidFill>
                <a:latin typeface="Consolas" panose="020B0609020204030204" pitchFamily="49" charset="0"/>
                <a:cs typeface="Consolas" panose="020B0609020204030204" pitchFamily="49" charset="0"/>
              </a:rPr>
              <a:t>-</a:t>
            </a:r>
            <a:r>
              <a:rPr lang="en-CA" sz="1600" b="1" dirty="0">
                <a:solidFill>
                  <a:srgbClr val="FF0000"/>
                </a:solidFill>
                <a:latin typeface="Consolas" panose="020B0609020204030204" pitchFamily="49" charset="0"/>
                <a:cs typeface="Consolas" panose="020B0609020204030204" pitchFamily="49" charset="0"/>
              </a:rPr>
              <a:t>10</a:t>
            </a:r>
            <a:r>
              <a:rPr lang="en-CA" sz="1600" dirty="0">
                <a:latin typeface="Consolas" panose="020B0609020204030204" pitchFamily="49" charset="0"/>
                <a:cs typeface="Consolas" panose="020B0609020204030204" pitchFamily="49" charset="0"/>
              </a:rPr>
              <a:t>};</a:t>
            </a:r>
          </a:p>
          <a:p>
            <a:pPr marL="1257300" lvl="3" indent="0">
              <a:buNone/>
            </a:pPr>
            <a:r>
              <a:rPr lang="en-CA" sz="1600" dirty="0" smtClean="0">
                <a:latin typeface="Consolas" panose="020B0609020204030204" pitchFamily="49" charset="0"/>
                <a:cs typeface="Consolas" panose="020B0609020204030204" pitchFamily="49" charset="0"/>
              </a:rPr>
              <a:t>        </a:t>
            </a:r>
            <a:r>
              <a:rPr lang="en-CA" sz="1600" dirty="0" err="1">
                <a:latin typeface="Consolas" panose="020B0609020204030204" pitchFamily="49" charset="0"/>
                <a:cs typeface="Consolas" panose="020B0609020204030204" pitchFamily="49" charset="0"/>
              </a:rPr>
              <a:t>int</a:t>
            </a:r>
            <a:r>
              <a:rPr lang="en-CA" sz="1600" dirty="0">
                <a:latin typeface="Consolas" panose="020B0609020204030204" pitchFamily="49" charset="0"/>
                <a:cs typeface="Consolas" panose="020B0609020204030204" pitchFamily="49" charset="0"/>
              </a:rPr>
              <a:t> *</a:t>
            </a:r>
            <a:r>
              <a:rPr lang="en-CA" sz="1600" dirty="0" err="1">
                <a:latin typeface="Consolas" panose="020B0609020204030204" pitchFamily="49" charset="0"/>
                <a:cs typeface="Consolas" panose="020B0609020204030204" pitchFamily="49" charset="0"/>
              </a:rPr>
              <a:t>a_data</a:t>
            </a:r>
            <a:r>
              <a:rPr lang="en-CA" sz="1600" dirty="0">
                <a:latin typeface="Consolas" panose="020B0609020204030204" pitchFamily="49" charset="0"/>
                <a:cs typeface="Consolas" panose="020B0609020204030204" pitchFamily="49" charset="0"/>
              </a:rPr>
              <a:t> = new </a:t>
            </a:r>
            <a:r>
              <a:rPr lang="en-CA" sz="1600" dirty="0" err="1">
                <a:latin typeface="Consolas" panose="020B0609020204030204" pitchFamily="49" charset="0"/>
                <a:cs typeface="Consolas" panose="020B0609020204030204" pitchFamily="49" charset="0"/>
              </a:rPr>
              <a:t>int</a:t>
            </a:r>
            <a:r>
              <a:rPr lang="en-CA" sz="1600" dirty="0">
                <a:latin typeface="Consolas" panose="020B0609020204030204" pitchFamily="49" charset="0"/>
                <a:cs typeface="Consolas" panose="020B0609020204030204" pitchFamily="49" charset="0"/>
              </a:rPr>
              <a:t>[n];</a:t>
            </a:r>
          </a:p>
          <a:p>
            <a:pPr marL="1257300" lvl="3" indent="0">
              <a:buNone/>
            </a:pPr>
            <a:r>
              <a:rPr lang="en-CA" sz="1600" dirty="0" smtClean="0">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delete[] </a:t>
            </a:r>
            <a:r>
              <a:rPr lang="en-CA" sz="1600" dirty="0" err="1">
                <a:latin typeface="Consolas" panose="020B0609020204030204" pitchFamily="49" charset="0"/>
                <a:cs typeface="Consolas" panose="020B0609020204030204" pitchFamily="49" charset="0"/>
              </a:rPr>
              <a:t>a_data</a:t>
            </a:r>
            <a:r>
              <a:rPr lang="en-CA" sz="1600" dirty="0">
                <a:latin typeface="Consolas" panose="020B0609020204030204" pitchFamily="49" charset="0"/>
                <a:cs typeface="Consolas" panose="020B0609020204030204" pitchFamily="49" charset="0"/>
              </a:rPr>
              <a:t>;</a:t>
            </a:r>
          </a:p>
          <a:p>
            <a:pPr marL="1257300" lvl="3" indent="0">
              <a:buNone/>
            </a:pPr>
            <a:r>
              <a:rPr lang="en-CA" sz="1600" dirty="0" smtClean="0">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return 0;</a:t>
            </a:r>
          </a:p>
          <a:p>
            <a:pPr marL="1257300" lvl="3" indent="0">
              <a:buNone/>
            </a:pPr>
            <a:r>
              <a:rPr lang="en-CA" sz="1600" dirty="0" smtClean="0">
                <a:latin typeface="Consolas" panose="020B0609020204030204" pitchFamily="49" charset="0"/>
                <a:cs typeface="Consolas" panose="020B0609020204030204" pitchFamily="49" charset="0"/>
              </a:rPr>
              <a:t>}</a:t>
            </a:r>
            <a:endParaRPr lang="en-CA" sz="1600" dirty="0">
              <a:latin typeface="Consolas" panose="020B0609020204030204" pitchFamily="49" charset="0"/>
              <a:cs typeface="Consolas" panose="020B0609020204030204" pitchFamily="49" charset="0"/>
            </a:endParaRPr>
          </a:p>
        </p:txBody>
      </p:sp>
      <p:sp>
        <p:nvSpPr>
          <p:cNvPr id="4" name="Rectangle 3"/>
          <p:cNvSpPr/>
          <p:nvPr/>
        </p:nvSpPr>
        <p:spPr>
          <a:xfrm>
            <a:off x="467544" y="5157192"/>
            <a:ext cx="8551196" cy="830997"/>
          </a:xfrm>
          <a:prstGeom prst="rect">
            <a:avLst/>
          </a:prstGeom>
        </p:spPr>
        <p:txBody>
          <a:bodyPr wrap="square">
            <a:spAutoFit/>
          </a:bodyPr>
          <a:lstStyle/>
          <a:p>
            <a:r>
              <a:rPr lang="en-CA" sz="1600" dirty="0">
                <a:latin typeface="Consolas" panose="020B0609020204030204" pitchFamily="49" charset="0"/>
                <a:cs typeface="Consolas" panose="020B0609020204030204" pitchFamily="49" charset="0"/>
              </a:rPr>
              <a:t>terminate called after throwing an instance of '</a:t>
            </a:r>
            <a:r>
              <a:rPr lang="en-CA" sz="1600" b="1" dirty="0" err="1">
                <a:solidFill>
                  <a:srgbClr val="FF0000"/>
                </a:solidFill>
                <a:latin typeface="Consolas" panose="020B0609020204030204" pitchFamily="49" charset="0"/>
                <a:cs typeface="Consolas" panose="020B0609020204030204" pitchFamily="49" charset="0"/>
              </a:rPr>
              <a:t>std</a:t>
            </a:r>
            <a:r>
              <a:rPr lang="en-CA" sz="1600" b="1" dirty="0">
                <a:solidFill>
                  <a:srgbClr val="FF0000"/>
                </a:solidFill>
                <a:latin typeface="Consolas" panose="020B0609020204030204" pitchFamily="49" charset="0"/>
                <a:cs typeface="Consolas" panose="020B0609020204030204" pitchFamily="49" charset="0"/>
              </a:rPr>
              <a:t>::</a:t>
            </a:r>
            <a:r>
              <a:rPr lang="en-CA" sz="1600" b="1" dirty="0" err="1">
                <a:solidFill>
                  <a:srgbClr val="FF0000"/>
                </a:solidFill>
                <a:latin typeface="Consolas" panose="020B0609020204030204" pitchFamily="49" charset="0"/>
                <a:cs typeface="Consolas" panose="020B0609020204030204" pitchFamily="49" charset="0"/>
              </a:rPr>
              <a:t>bad_array_new_length</a:t>
            </a:r>
            <a:r>
              <a:rPr lang="en-CA" sz="1600" dirty="0">
                <a:latin typeface="Consolas" panose="020B0609020204030204" pitchFamily="49" charset="0"/>
                <a:cs typeface="Consolas" panose="020B0609020204030204" pitchFamily="49" charset="0"/>
              </a:rPr>
              <a:t>'</a:t>
            </a:r>
          </a:p>
          <a:p>
            <a:r>
              <a:rPr lang="en-CA" sz="1600" dirty="0">
                <a:latin typeface="Consolas" panose="020B0609020204030204" pitchFamily="49" charset="0"/>
                <a:cs typeface="Consolas" panose="020B0609020204030204" pitchFamily="49" charset="0"/>
              </a:rPr>
              <a:t>  what():  </a:t>
            </a:r>
            <a:r>
              <a:rPr lang="en-CA" sz="1600" dirty="0" err="1">
                <a:latin typeface="Consolas" panose="020B0609020204030204" pitchFamily="49" charset="0"/>
                <a:cs typeface="Consolas" panose="020B0609020204030204" pitchFamily="49" charset="0"/>
              </a:rPr>
              <a:t>std</a:t>
            </a:r>
            <a:r>
              <a:rPr lang="en-CA" sz="1600" dirty="0">
                <a:latin typeface="Consolas" panose="020B0609020204030204" pitchFamily="49" charset="0"/>
                <a:cs typeface="Consolas" panose="020B0609020204030204" pitchFamily="49" charset="0"/>
              </a:rPr>
              <a:t>::</a:t>
            </a:r>
            <a:r>
              <a:rPr lang="en-CA" sz="1600" dirty="0" err="1">
                <a:latin typeface="Consolas" panose="020B0609020204030204" pitchFamily="49" charset="0"/>
                <a:cs typeface="Consolas" panose="020B0609020204030204" pitchFamily="49" charset="0"/>
              </a:rPr>
              <a:t>bad_array_new_length</a:t>
            </a:r>
            <a:endParaRPr lang="en-CA" sz="1600" dirty="0">
              <a:latin typeface="Consolas" panose="020B0609020204030204" pitchFamily="49" charset="0"/>
              <a:cs typeface="Consolas" panose="020B0609020204030204" pitchFamily="49" charset="0"/>
            </a:endParaRPr>
          </a:p>
          <a:p>
            <a:r>
              <a:rPr lang="en-CA" sz="1600" dirty="0">
                <a:latin typeface="Consolas" panose="020B0609020204030204" pitchFamily="49" charset="0"/>
                <a:cs typeface="Consolas" panose="020B0609020204030204" pitchFamily="49" charset="0"/>
              </a:rPr>
              <a:t>Abort (core dumped)</a:t>
            </a:r>
          </a:p>
        </p:txBody>
      </p:sp>
    </p:spTree>
    <p:extLst>
      <p:ext uri="{BB962C8B-B14F-4D97-AF65-F5344CB8AC3E}">
        <p14:creationId xmlns:p14="http://schemas.microsoft.com/office/powerpoint/2010/main" val="35419288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exceptions</a:t>
            </a:r>
            <a:endParaRPr lang="en-CA" dirty="0"/>
          </a:p>
        </p:txBody>
      </p:sp>
      <p:sp>
        <p:nvSpPr>
          <p:cNvPr id="3" name="Content Placeholder 2"/>
          <p:cNvSpPr>
            <a:spLocks noGrp="1"/>
          </p:cNvSpPr>
          <p:nvPr>
            <p:ph idx="1"/>
          </p:nvPr>
        </p:nvSpPr>
        <p:spPr/>
        <p:txBody>
          <a:bodyPr/>
          <a:lstStyle/>
          <a:p>
            <a:r>
              <a:rPr lang="en-US" dirty="0" smtClean="0"/>
              <a:t>The library </a:t>
            </a:r>
            <a:r>
              <a:rPr lang="en-US" dirty="0" err="1" smtClean="0">
                <a:latin typeface="Consolas" panose="020B0609020204030204" pitchFamily="49" charset="0"/>
              </a:rPr>
              <a:t>stdexcept</a:t>
            </a:r>
            <a:r>
              <a:rPr lang="en-US" dirty="0" smtClean="0"/>
              <a:t> defines nine standard exceptions</a:t>
            </a:r>
          </a:p>
          <a:p>
            <a:pPr lvl="1"/>
            <a:r>
              <a:rPr lang="en-US" dirty="0" smtClean="0"/>
              <a:t>These are related to design issues:</a:t>
            </a:r>
          </a:p>
        </p:txBody>
      </p:sp>
      <p:graphicFrame>
        <p:nvGraphicFramePr>
          <p:cNvPr id="4" name="Table 3"/>
          <p:cNvGraphicFramePr>
            <a:graphicFrameLocks noGrp="1"/>
          </p:cNvGraphicFramePr>
          <p:nvPr>
            <p:extLst>
              <p:ext uri="{D42A27DB-BD31-4B8C-83A1-F6EECF244321}">
                <p14:modId xmlns:p14="http://schemas.microsoft.com/office/powerpoint/2010/main" val="1974544277"/>
              </p:ext>
            </p:extLst>
          </p:nvPr>
        </p:nvGraphicFramePr>
        <p:xfrm>
          <a:off x="179512" y="2420888"/>
          <a:ext cx="8712967" cy="3571240"/>
        </p:xfrm>
        <a:graphic>
          <a:graphicData uri="http://schemas.openxmlformats.org/drawingml/2006/table">
            <a:tbl>
              <a:tblPr firstRow="1" bandRow="1">
                <a:tableStyleId>{2D5ABB26-0587-4C30-8999-92F81FD0307C}</a:tableStyleId>
              </a:tblPr>
              <a:tblGrid>
                <a:gridCol w="2232248">
                  <a:extLst>
                    <a:ext uri="{9D8B030D-6E8A-4147-A177-3AD203B41FA5}">
                      <a16:colId xmlns:a16="http://schemas.microsoft.com/office/drawing/2014/main" val="1209194403"/>
                    </a:ext>
                  </a:extLst>
                </a:gridCol>
                <a:gridCol w="3312368">
                  <a:extLst>
                    <a:ext uri="{9D8B030D-6E8A-4147-A177-3AD203B41FA5}">
                      <a16:colId xmlns:a16="http://schemas.microsoft.com/office/drawing/2014/main" val="4136321485"/>
                    </a:ext>
                  </a:extLst>
                </a:gridCol>
                <a:gridCol w="3168351">
                  <a:extLst>
                    <a:ext uri="{9D8B030D-6E8A-4147-A177-3AD203B41FA5}">
                      <a16:colId xmlns:a16="http://schemas.microsoft.com/office/drawing/2014/main" val="3120421946"/>
                    </a:ext>
                  </a:extLst>
                </a:gridCol>
              </a:tblGrid>
              <a:tr h="370840">
                <a:tc>
                  <a:txBody>
                    <a:bodyPr/>
                    <a:lstStyle/>
                    <a:p>
                      <a:pPr algn="ctr"/>
                      <a:r>
                        <a:rPr lang="en-US" b="1" dirty="0" smtClean="0">
                          <a:latin typeface="Georgia" panose="02040502050405020303" pitchFamily="18" charset="0"/>
                        </a:rPr>
                        <a:t>Class</a:t>
                      </a:r>
                      <a:endParaRPr lang="en-CA" b="1" dirty="0">
                        <a:latin typeface="Georgia" panose="02040502050405020303"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latin typeface="Georgia" panose="02040502050405020303" pitchFamily="18" charset="0"/>
                        </a:rPr>
                        <a:t>Description</a:t>
                      </a:r>
                      <a:endParaRPr lang="en-CA" b="1" dirty="0">
                        <a:latin typeface="Georgia" panose="02040502050405020303"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latin typeface="Georgia" panose="02040502050405020303" pitchFamily="18" charset="0"/>
                        </a:rPr>
                        <a:t>Example</a:t>
                      </a:r>
                      <a:endParaRPr lang="en-CA" b="1" dirty="0">
                        <a:latin typeface="Georgia" panose="02040502050405020303"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46827551"/>
                  </a:ext>
                </a:extLst>
              </a:tr>
              <a:tr h="370840">
                <a:tc>
                  <a:txBody>
                    <a:bodyPr/>
                    <a:lstStyle/>
                    <a:p>
                      <a:r>
                        <a:rPr lang="en-US" dirty="0" err="1" smtClean="0">
                          <a:latin typeface="Consolas" panose="020B0609020204030204" pitchFamily="49" charset="0"/>
                        </a:rPr>
                        <a:t>logic_error</a:t>
                      </a:r>
                      <a:endParaRPr lang="en-CA" dirty="0">
                        <a:latin typeface="Consolas" panose="020B0609020204030204" pitchFamily="49"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r>
                        <a:rPr lang="en-US" dirty="0" smtClean="0">
                          <a:latin typeface="Georgia" panose="02040502050405020303" pitchFamily="18" charset="0"/>
                        </a:rPr>
                        <a:t>An issue that should have been dealt with in development</a:t>
                      </a:r>
                      <a:endParaRPr lang="en-CA" dirty="0">
                        <a:latin typeface="Georgia" panose="02040502050405020303"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r>
                        <a:rPr lang="en-US" dirty="0" smtClean="0">
                          <a:latin typeface="Georgia" panose="02040502050405020303" pitchFamily="18" charset="0"/>
                        </a:rPr>
                        <a:t>The</a:t>
                      </a:r>
                      <a:r>
                        <a:rPr lang="en-US" baseline="0" dirty="0" smtClean="0">
                          <a:latin typeface="Georgia" panose="02040502050405020303" pitchFamily="18" charset="0"/>
                        </a:rPr>
                        <a:t> conditions are not met for calling a function</a:t>
                      </a:r>
                      <a:endParaRPr lang="en-CA" dirty="0">
                        <a:latin typeface="Georgia" panose="02040502050405020303"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extLst>
                  <a:ext uri="{0D108BD9-81ED-4DB2-BD59-A6C34878D82A}">
                    <a16:rowId xmlns:a16="http://schemas.microsoft.com/office/drawing/2014/main" val="493681602"/>
                  </a:ext>
                </a:extLst>
              </a:tr>
              <a:tr h="370840">
                <a:tc>
                  <a:txBody>
                    <a:bodyPr/>
                    <a:lstStyle/>
                    <a:p>
                      <a:r>
                        <a:rPr lang="en-US" dirty="0" err="1" smtClean="0">
                          <a:latin typeface="Consolas" panose="020B0609020204030204" pitchFamily="49" charset="0"/>
                        </a:rPr>
                        <a:t>domain_error</a:t>
                      </a:r>
                      <a:endParaRPr lang="en-CA" dirty="0">
                        <a:latin typeface="Consolas" panose="020B0609020204030204" pitchFamily="49" charset="0"/>
                      </a:endParaRPr>
                    </a:p>
                  </a:txBody>
                  <a:tcPr anchor="ct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r>
                        <a:rPr lang="en-US" dirty="0" smtClean="0">
                          <a:latin typeface="Georgia" panose="02040502050405020303" pitchFamily="18" charset="0"/>
                        </a:rPr>
                        <a:t>A function is being called with an invalid argument </a:t>
                      </a:r>
                      <a:endParaRPr lang="en-CA" dirty="0">
                        <a:latin typeface="Georgia" panose="02040502050405020303" pitchFamily="18" charset="0"/>
                      </a:endParaRPr>
                    </a:p>
                  </a:txBody>
                  <a:tcP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r>
                        <a:rPr lang="en-US" dirty="0" smtClean="0">
                          <a:latin typeface="Georgia" panose="02040502050405020303" pitchFamily="18" charset="0"/>
                        </a:rPr>
                        <a:t>Calling a logarithm on a negative number</a:t>
                      </a:r>
                      <a:endParaRPr lang="en-CA" dirty="0">
                        <a:latin typeface="Georgia" panose="02040502050405020303" pitchFamily="18" charset="0"/>
                      </a:endParaRPr>
                    </a:p>
                  </a:txBody>
                  <a:tcP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extLst>
                  <a:ext uri="{0D108BD9-81ED-4DB2-BD59-A6C34878D82A}">
                    <a16:rowId xmlns:a16="http://schemas.microsoft.com/office/drawing/2014/main" val="1295224429"/>
                  </a:ext>
                </a:extLst>
              </a:tr>
              <a:tr h="370840">
                <a:tc>
                  <a:txBody>
                    <a:bodyPr/>
                    <a:lstStyle/>
                    <a:p>
                      <a:r>
                        <a:rPr lang="en-US" dirty="0" err="1" smtClean="0">
                          <a:latin typeface="Consolas" panose="020B0609020204030204" pitchFamily="49" charset="0"/>
                        </a:rPr>
                        <a:t>invalid_argument</a:t>
                      </a:r>
                      <a:endParaRPr lang="en-CA" dirty="0">
                        <a:latin typeface="Consolas" panose="020B0609020204030204" pitchFamily="49" charset="0"/>
                      </a:endParaRPr>
                    </a:p>
                  </a:txBody>
                  <a:tcPr anchor="ct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r>
                        <a:rPr lang="en-US" dirty="0" smtClean="0">
                          <a:latin typeface="Georgia" panose="02040502050405020303" pitchFamily="18" charset="0"/>
                        </a:rPr>
                        <a:t>A more general domain error</a:t>
                      </a:r>
                      <a:endParaRPr lang="en-CA" dirty="0">
                        <a:latin typeface="Georgia" panose="02040502050405020303" pitchFamily="18" charset="0"/>
                      </a:endParaRPr>
                    </a:p>
                  </a:txBody>
                  <a:tcP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r>
                        <a:rPr lang="en-US" dirty="0" smtClean="0">
                          <a:latin typeface="Georgia" panose="02040502050405020303" pitchFamily="18" charset="0"/>
                        </a:rPr>
                        <a:t>An</a:t>
                      </a:r>
                      <a:r>
                        <a:rPr lang="en-US" baseline="0" dirty="0" smtClean="0">
                          <a:latin typeface="Georgia" panose="02040502050405020303" pitchFamily="18" charset="0"/>
                        </a:rPr>
                        <a:t> invalid </a:t>
                      </a:r>
                      <a:r>
                        <a:rPr lang="en-US" baseline="0" dirty="0" err="1" smtClean="0">
                          <a:latin typeface="Georgia" panose="02040502050405020303" pitchFamily="18" charset="0"/>
                        </a:rPr>
                        <a:t>uWaterloo</a:t>
                      </a:r>
                      <a:r>
                        <a:rPr lang="en-US" baseline="0" dirty="0" smtClean="0">
                          <a:latin typeface="Georgia" panose="02040502050405020303" pitchFamily="18" charset="0"/>
                        </a:rPr>
                        <a:t> Student ID number</a:t>
                      </a:r>
                      <a:endParaRPr lang="en-CA" dirty="0">
                        <a:latin typeface="Georgia" panose="02040502050405020303" pitchFamily="18" charset="0"/>
                      </a:endParaRPr>
                    </a:p>
                  </a:txBody>
                  <a:tcP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extLst>
                  <a:ext uri="{0D108BD9-81ED-4DB2-BD59-A6C34878D82A}">
                    <a16:rowId xmlns:a16="http://schemas.microsoft.com/office/drawing/2014/main" val="1041921274"/>
                  </a:ext>
                </a:extLst>
              </a:tr>
              <a:tr h="370840">
                <a:tc>
                  <a:txBody>
                    <a:bodyPr/>
                    <a:lstStyle/>
                    <a:p>
                      <a:r>
                        <a:rPr lang="en-US" dirty="0" err="1" smtClean="0">
                          <a:latin typeface="Consolas" panose="020B0609020204030204" pitchFamily="49" charset="0"/>
                        </a:rPr>
                        <a:t>length_error</a:t>
                      </a:r>
                      <a:endParaRPr lang="en-CA" dirty="0">
                        <a:latin typeface="Consolas" panose="020B0609020204030204" pitchFamily="49" charset="0"/>
                      </a:endParaRPr>
                    </a:p>
                  </a:txBody>
                  <a:tcPr anchor="ct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r>
                        <a:rPr lang="en-US" dirty="0" smtClean="0">
                          <a:latin typeface="Georgia" panose="02040502050405020303" pitchFamily="18" charset="0"/>
                        </a:rPr>
                        <a:t>An invalid length an</a:t>
                      </a:r>
                      <a:r>
                        <a:rPr lang="en-US" baseline="0" dirty="0" smtClean="0">
                          <a:latin typeface="Georgia" panose="02040502050405020303" pitchFamily="18" charset="0"/>
                        </a:rPr>
                        <a:t> array</a:t>
                      </a:r>
                      <a:endParaRPr lang="en-CA" dirty="0">
                        <a:latin typeface="Georgia" panose="02040502050405020303" pitchFamily="18" charset="0"/>
                      </a:endParaRPr>
                    </a:p>
                  </a:txBody>
                  <a:tcP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r>
                        <a:rPr lang="en-US" dirty="0" smtClean="0">
                          <a:latin typeface="Georgia" panose="02040502050405020303" pitchFamily="18" charset="0"/>
                        </a:rPr>
                        <a:t>Making</a:t>
                      </a:r>
                      <a:r>
                        <a:rPr lang="en-US" baseline="0" dirty="0" smtClean="0">
                          <a:latin typeface="Georgia" panose="02040502050405020303" pitchFamily="18" charset="0"/>
                        </a:rPr>
                        <a:t> an array holding a string shorter than the string</a:t>
                      </a:r>
                      <a:endParaRPr lang="en-CA" dirty="0">
                        <a:latin typeface="Georgia" panose="02040502050405020303" pitchFamily="18" charset="0"/>
                      </a:endParaRPr>
                    </a:p>
                  </a:txBody>
                  <a:tcP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extLst>
                  <a:ext uri="{0D108BD9-81ED-4DB2-BD59-A6C34878D82A}">
                    <a16:rowId xmlns:a16="http://schemas.microsoft.com/office/drawing/2014/main" val="116625725"/>
                  </a:ext>
                </a:extLst>
              </a:tr>
              <a:tr h="370840">
                <a:tc>
                  <a:txBody>
                    <a:bodyPr/>
                    <a:lstStyle/>
                    <a:p>
                      <a:r>
                        <a:rPr lang="en-US" dirty="0" err="1" smtClean="0">
                          <a:latin typeface="Consolas" panose="020B0609020204030204" pitchFamily="49" charset="0"/>
                        </a:rPr>
                        <a:t>out_of_range</a:t>
                      </a:r>
                      <a:endParaRPr lang="en-CA" dirty="0">
                        <a:latin typeface="Consolas" panose="020B0609020204030204" pitchFamily="49" charset="0"/>
                      </a:endParaRPr>
                    </a:p>
                  </a:txBody>
                  <a:tcPr anchor="ct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Georgia" panose="02040502050405020303" pitchFamily="18" charset="0"/>
                        </a:rPr>
                        <a:t>An array or string index is invalid</a:t>
                      </a:r>
                      <a:endParaRPr lang="en-CA" dirty="0" smtClean="0">
                        <a:latin typeface="Georgia" panose="02040502050405020303" pitchFamily="18" charset="0"/>
                      </a:endParaRPr>
                    </a:p>
                  </a:txBody>
                  <a:tcP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Georgia" panose="02040502050405020303" pitchFamily="18" charset="0"/>
                        </a:rPr>
                        <a:t>Accessing a character beyond the end of a</a:t>
                      </a:r>
                      <a:r>
                        <a:rPr lang="en-US" baseline="0" dirty="0" smtClean="0">
                          <a:latin typeface="Georgia" panose="02040502050405020303" pitchFamily="18" charset="0"/>
                        </a:rPr>
                        <a:t> string</a:t>
                      </a:r>
                      <a:endParaRPr lang="en-CA" dirty="0" smtClean="0">
                        <a:latin typeface="Georgia" panose="02040502050405020303" pitchFamily="18" charset="0"/>
                      </a:endParaRPr>
                    </a:p>
                  </a:txBody>
                  <a:tcP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30391515"/>
                  </a:ext>
                </a:extLst>
              </a:tr>
            </a:tbl>
          </a:graphicData>
        </a:graphic>
      </p:graphicFrame>
      <p:sp>
        <p:nvSpPr>
          <p:cNvPr id="5" name="TextBox 4"/>
          <p:cNvSpPr txBox="1"/>
          <p:nvPr/>
        </p:nvSpPr>
        <p:spPr>
          <a:xfrm>
            <a:off x="4427984" y="6166485"/>
            <a:ext cx="3799438" cy="646331"/>
          </a:xfrm>
          <a:prstGeom prst="rect">
            <a:avLst/>
          </a:prstGeom>
          <a:noFill/>
        </p:spPr>
        <p:txBody>
          <a:bodyPr wrap="none" rtlCol="0">
            <a:spAutoFit/>
          </a:bodyPr>
          <a:lstStyle/>
          <a:p>
            <a:r>
              <a:rPr lang="en-US" dirty="0" smtClean="0">
                <a:solidFill>
                  <a:srgbClr val="FF0000"/>
                </a:solidFill>
                <a:latin typeface="Georgia" panose="02040502050405020303" pitchFamily="18" charset="0"/>
              </a:rPr>
              <a:t>You don’t have to memorize these</a:t>
            </a:r>
          </a:p>
          <a:p>
            <a:r>
              <a:rPr lang="en-US" dirty="0">
                <a:solidFill>
                  <a:srgbClr val="FF0000"/>
                </a:solidFill>
                <a:latin typeface="Georgia" panose="02040502050405020303" pitchFamily="18" charset="0"/>
              </a:rPr>
              <a:t> </a:t>
            </a:r>
            <a:r>
              <a:rPr lang="en-US" dirty="0" smtClean="0">
                <a:solidFill>
                  <a:srgbClr val="FF0000"/>
                </a:solidFill>
                <a:latin typeface="Georgia" panose="02040502050405020303" pitchFamily="18" charset="0"/>
              </a:rPr>
              <a:t>  – for informational purposes only</a:t>
            </a:r>
            <a:endParaRPr lang="en-CA" dirty="0">
              <a:solidFill>
                <a:srgbClr val="FF0000"/>
              </a:solidFill>
              <a:latin typeface="Georgia" panose="02040502050405020303" pitchFamily="18" charset="0"/>
            </a:endParaRPr>
          </a:p>
        </p:txBody>
      </p:sp>
    </p:spTree>
    <p:extLst>
      <p:ext uri="{BB962C8B-B14F-4D97-AF65-F5344CB8AC3E}">
        <p14:creationId xmlns:p14="http://schemas.microsoft.com/office/powerpoint/2010/main" val="2375412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exceptions</a:t>
            </a:r>
            <a:endParaRPr lang="en-CA" dirty="0"/>
          </a:p>
        </p:txBody>
      </p:sp>
      <p:sp>
        <p:nvSpPr>
          <p:cNvPr id="3" name="Content Placeholder 2"/>
          <p:cNvSpPr>
            <a:spLocks noGrp="1"/>
          </p:cNvSpPr>
          <p:nvPr>
            <p:ph idx="1"/>
          </p:nvPr>
        </p:nvSpPr>
        <p:spPr/>
        <p:txBody>
          <a:bodyPr/>
          <a:lstStyle/>
          <a:p>
            <a:r>
              <a:rPr lang="en-US" dirty="0" smtClean="0"/>
              <a:t>The library </a:t>
            </a:r>
            <a:r>
              <a:rPr lang="en-US" dirty="0" err="1" smtClean="0">
                <a:latin typeface="Consolas" panose="020B0609020204030204" pitchFamily="49" charset="0"/>
              </a:rPr>
              <a:t>stdexcept</a:t>
            </a:r>
            <a:r>
              <a:rPr lang="en-US" dirty="0" smtClean="0"/>
              <a:t> defines nine standard exceptions</a:t>
            </a:r>
          </a:p>
          <a:p>
            <a:pPr lvl="1"/>
            <a:r>
              <a:rPr lang="en-US" dirty="0" smtClean="0"/>
              <a:t>These are related to run-time issues:</a:t>
            </a:r>
          </a:p>
        </p:txBody>
      </p:sp>
      <p:graphicFrame>
        <p:nvGraphicFramePr>
          <p:cNvPr id="4" name="Table 3"/>
          <p:cNvGraphicFramePr>
            <a:graphicFrameLocks noGrp="1"/>
          </p:cNvGraphicFramePr>
          <p:nvPr>
            <p:extLst>
              <p:ext uri="{D42A27DB-BD31-4B8C-83A1-F6EECF244321}">
                <p14:modId xmlns:p14="http://schemas.microsoft.com/office/powerpoint/2010/main" val="2692672089"/>
              </p:ext>
            </p:extLst>
          </p:nvPr>
        </p:nvGraphicFramePr>
        <p:xfrm>
          <a:off x="179512" y="2420888"/>
          <a:ext cx="8712967" cy="3205480"/>
        </p:xfrm>
        <a:graphic>
          <a:graphicData uri="http://schemas.openxmlformats.org/drawingml/2006/table">
            <a:tbl>
              <a:tblPr firstRow="1" bandRow="1">
                <a:tableStyleId>{2D5ABB26-0587-4C30-8999-92F81FD0307C}</a:tableStyleId>
              </a:tblPr>
              <a:tblGrid>
                <a:gridCol w="2232248">
                  <a:extLst>
                    <a:ext uri="{9D8B030D-6E8A-4147-A177-3AD203B41FA5}">
                      <a16:colId xmlns:a16="http://schemas.microsoft.com/office/drawing/2014/main" val="1209194403"/>
                    </a:ext>
                  </a:extLst>
                </a:gridCol>
                <a:gridCol w="3096344">
                  <a:extLst>
                    <a:ext uri="{9D8B030D-6E8A-4147-A177-3AD203B41FA5}">
                      <a16:colId xmlns:a16="http://schemas.microsoft.com/office/drawing/2014/main" val="4136321485"/>
                    </a:ext>
                  </a:extLst>
                </a:gridCol>
                <a:gridCol w="3384375">
                  <a:extLst>
                    <a:ext uri="{9D8B030D-6E8A-4147-A177-3AD203B41FA5}">
                      <a16:colId xmlns:a16="http://schemas.microsoft.com/office/drawing/2014/main" val="3120421946"/>
                    </a:ext>
                  </a:extLst>
                </a:gridCol>
              </a:tblGrid>
              <a:tr h="370840">
                <a:tc>
                  <a:txBody>
                    <a:bodyPr/>
                    <a:lstStyle/>
                    <a:p>
                      <a:pPr algn="ctr"/>
                      <a:r>
                        <a:rPr lang="en-US" b="1" dirty="0" smtClean="0">
                          <a:latin typeface="Georgia" panose="02040502050405020303" pitchFamily="18" charset="0"/>
                        </a:rPr>
                        <a:t>Class</a:t>
                      </a:r>
                      <a:endParaRPr lang="en-CA" b="1" dirty="0">
                        <a:latin typeface="Georgia" panose="02040502050405020303"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latin typeface="Georgia" panose="02040502050405020303" pitchFamily="18" charset="0"/>
                        </a:rPr>
                        <a:t>Description</a:t>
                      </a:r>
                      <a:endParaRPr lang="en-CA" b="1" dirty="0">
                        <a:latin typeface="Georgia" panose="02040502050405020303"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latin typeface="Georgia" panose="02040502050405020303" pitchFamily="18" charset="0"/>
                        </a:rPr>
                        <a:t>Example</a:t>
                      </a:r>
                      <a:endParaRPr lang="en-CA" b="1" dirty="0">
                        <a:latin typeface="Georgia" panose="02040502050405020303"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46827551"/>
                  </a:ext>
                </a:extLst>
              </a:tr>
              <a:tr h="370840">
                <a:tc>
                  <a:txBody>
                    <a:bodyPr/>
                    <a:lstStyle/>
                    <a:p>
                      <a:r>
                        <a:rPr lang="en-US" dirty="0" err="1" smtClean="0">
                          <a:latin typeface="Consolas" panose="020B0609020204030204" pitchFamily="49" charset="0"/>
                        </a:rPr>
                        <a:t>runtime_error</a:t>
                      </a:r>
                      <a:endParaRPr lang="en-CA" dirty="0">
                        <a:latin typeface="Consolas" panose="020B0609020204030204" pitchFamily="49"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r>
                        <a:rPr lang="en-US" dirty="0" smtClean="0">
                          <a:latin typeface="Georgia" panose="02040502050405020303" pitchFamily="18" charset="0"/>
                        </a:rPr>
                        <a:t>An issue that can only be detected</a:t>
                      </a:r>
                      <a:r>
                        <a:rPr lang="en-US" baseline="0" dirty="0" smtClean="0">
                          <a:latin typeface="Georgia" panose="02040502050405020303" pitchFamily="18" charset="0"/>
                        </a:rPr>
                        <a:t> during execution</a:t>
                      </a:r>
                      <a:endParaRPr lang="en-CA" dirty="0">
                        <a:latin typeface="Georgia" panose="02040502050405020303"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r>
                        <a:rPr lang="en-US" dirty="0" smtClean="0">
                          <a:latin typeface="Georgia" panose="02040502050405020303" pitchFamily="18" charset="0"/>
                        </a:rPr>
                        <a:t>The</a:t>
                      </a:r>
                      <a:r>
                        <a:rPr lang="en-US" baseline="0" dirty="0" smtClean="0">
                          <a:latin typeface="Georgia" panose="02040502050405020303" pitchFamily="18" charset="0"/>
                        </a:rPr>
                        <a:t> conditions are not met for calling a function</a:t>
                      </a:r>
                      <a:endParaRPr lang="en-CA" dirty="0">
                        <a:latin typeface="Georgia" panose="02040502050405020303"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extLst>
                  <a:ext uri="{0D108BD9-81ED-4DB2-BD59-A6C34878D82A}">
                    <a16:rowId xmlns:a16="http://schemas.microsoft.com/office/drawing/2014/main" val="493681602"/>
                  </a:ext>
                </a:extLst>
              </a:tr>
              <a:tr h="370840">
                <a:tc>
                  <a:txBody>
                    <a:bodyPr/>
                    <a:lstStyle/>
                    <a:p>
                      <a:r>
                        <a:rPr lang="en-US" dirty="0" err="1" smtClean="0">
                          <a:latin typeface="Consolas" panose="020B0609020204030204" pitchFamily="49" charset="0"/>
                        </a:rPr>
                        <a:t>range_error</a:t>
                      </a:r>
                      <a:endParaRPr lang="en-CA" dirty="0">
                        <a:latin typeface="Consolas" panose="020B0609020204030204" pitchFamily="49" charset="0"/>
                      </a:endParaRPr>
                    </a:p>
                  </a:txBody>
                  <a:tcPr anchor="ct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r>
                        <a:rPr lang="en-US" dirty="0" smtClean="0">
                          <a:latin typeface="Georgia" panose="02040502050405020303" pitchFamily="18" charset="0"/>
                        </a:rPr>
                        <a:t>The result of a function is not representable</a:t>
                      </a:r>
                      <a:endParaRPr lang="en-CA" dirty="0">
                        <a:latin typeface="Georgia" panose="02040502050405020303" pitchFamily="18" charset="0"/>
                      </a:endParaRPr>
                    </a:p>
                  </a:txBody>
                  <a:tcP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r>
                        <a:rPr lang="en-US" dirty="0" smtClean="0">
                          <a:latin typeface="Georgia" panose="02040502050405020303" pitchFamily="18" charset="0"/>
                        </a:rPr>
                        <a:t>Calling a logarithm on a negative number</a:t>
                      </a:r>
                      <a:endParaRPr lang="en-CA" dirty="0">
                        <a:latin typeface="Georgia" panose="02040502050405020303" pitchFamily="18" charset="0"/>
                      </a:endParaRPr>
                    </a:p>
                  </a:txBody>
                  <a:tcP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extLst>
                  <a:ext uri="{0D108BD9-81ED-4DB2-BD59-A6C34878D82A}">
                    <a16:rowId xmlns:a16="http://schemas.microsoft.com/office/drawing/2014/main" val="1295224429"/>
                  </a:ext>
                </a:extLst>
              </a:tr>
              <a:tr h="370840">
                <a:tc>
                  <a:txBody>
                    <a:bodyPr/>
                    <a:lstStyle/>
                    <a:p>
                      <a:r>
                        <a:rPr lang="en-US" dirty="0" err="1" smtClean="0">
                          <a:latin typeface="Consolas" panose="020B0609020204030204" pitchFamily="49" charset="0"/>
                        </a:rPr>
                        <a:t>overflow_error</a:t>
                      </a:r>
                      <a:endParaRPr lang="en-CA" dirty="0">
                        <a:latin typeface="Consolas" panose="020B0609020204030204" pitchFamily="49" charset="0"/>
                      </a:endParaRPr>
                    </a:p>
                  </a:txBody>
                  <a:tcPr anchor="ct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r>
                        <a:rPr lang="en-US" dirty="0" smtClean="0">
                          <a:latin typeface="Georgia" panose="02040502050405020303" pitchFamily="18" charset="0"/>
                        </a:rPr>
                        <a:t>An arithmetic operation results in an overflow</a:t>
                      </a:r>
                      <a:endParaRPr lang="en-CA" dirty="0">
                        <a:latin typeface="Georgia" panose="02040502050405020303" pitchFamily="18" charset="0"/>
                      </a:endParaRPr>
                    </a:p>
                  </a:txBody>
                  <a:tcP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r>
                        <a:rPr lang="en-US" dirty="0" smtClean="0">
                          <a:latin typeface="Georgia" panose="02040502050405020303" pitchFamily="18" charset="0"/>
                        </a:rPr>
                        <a:t>Adding two </a:t>
                      </a:r>
                      <a:r>
                        <a:rPr lang="en-US" dirty="0" err="1" smtClean="0">
                          <a:latin typeface="Consolas" panose="020B0609020204030204" pitchFamily="49" charset="0"/>
                        </a:rPr>
                        <a:t>int</a:t>
                      </a:r>
                      <a:r>
                        <a:rPr lang="en-US" dirty="0" err="1" smtClean="0">
                          <a:latin typeface="Georgia" panose="02040502050405020303" pitchFamily="18" charset="0"/>
                        </a:rPr>
                        <a:t>s</a:t>
                      </a:r>
                      <a:r>
                        <a:rPr lang="en-US" dirty="0" smtClean="0">
                          <a:latin typeface="Georgia" panose="02040502050405020303" pitchFamily="18" charset="0"/>
                        </a:rPr>
                        <a:t> with a result greater</a:t>
                      </a:r>
                      <a:r>
                        <a:rPr lang="en-US" baseline="0" dirty="0" smtClean="0">
                          <a:latin typeface="Georgia" panose="02040502050405020303" pitchFamily="18" charset="0"/>
                        </a:rPr>
                        <a:t> than or equal to 2</a:t>
                      </a:r>
                      <a:r>
                        <a:rPr lang="en-US" baseline="30000" dirty="0" smtClean="0">
                          <a:latin typeface="Georgia" panose="02040502050405020303" pitchFamily="18" charset="0"/>
                        </a:rPr>
                        <a:t>31</a:t>
                      </a:r>
                      <a:endParaRPr lang="en-CA" dirty="0">
                        <a:latin typeface="Georgia" panose="02040502050405020303" pitchFamily="18" charset="0"/>
                      </a:endParaRPr>
                    </a:p>
                  </a:txBody>
                  <a:tcP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extLst>
                  <a:ext uri="{0D108BD9-81ED-4DB2-BD59-A6C34878D82A}">
                    <a16:rowId xmlns:a16="http://schemas.microsoft.com/office/drawing/2014/main" val="1041921274"/>
                  </a:ext>
                </a:extLst>
              </a:tr>
              <a:tr h="370840">
                <a:tc>
                  <a:txBody>
                    <a:bodyPr/>
                    <a:lstStyle/>
                    <a:p>
                      <a:r>
                        <a:rPr lang="en-US" dirty="0" err="1" smtClean="0">
                          <a:latin typeface="Consolas" panose="020B0609020204030204" pitchFamily="49" charset="0"/>
                        </a:rPr>
                        <a:t>underflow_error</a:t>
                      </a:r>
                      <a:endParaRPr lang="en-CA" dirty="0">
                        <a:latin typeface="Consolas" panose="020B0609020204030204" pitchFamily="49" charset="0"/>
                      </a:endParaRPr>
                    </a:p>
                  </a:txBody>
                  <a:tcPr anchor="ct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Georgia" panose="02040502050405020303" pitchFamily="18" charset="0"/>
                        </a:rPr>
                        <a:t>An arithmetic operation results in an underflow</a:t>
                      </a:r>
                      <a:endParaRPr lang="en-CA" dirty="0" smtClean="0">
                        <a:latin typeface="Georgia" panose="02040502050405020303" pitchFamily="18" charset="0"/>
                      </a:endParaRPr>
                    </a:p>
                  </a:txBody>
                  <a:tcP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Georgia" panose="02040502050405020303" pitchFamily="18" charset="0"/>
                        </a:rPr>
                        <a:t>Taking the difference between two </a:t>
                      </a:r>
                      <a:r>
                        <a:rPr lang="en-US" dirty="0" smtClean="0">
                          <a:latin typeface="Consolas" panose="020B0609020204030204" pitchFamily="49" charset="0"/>
                        </a:rPr>
                        <a:t>unsigned </a:t>
                      </a:r>
                      <a:r>
                        <a:rPr lang="en-US" dirty="0" err="1" smtClean="0">
                          <a:latin typeface="Consolas" panose="020B0609020204030204" pitchFamily="49" charset="0"/>
                        </a:rPr>
                        <a:t>int</a:t>
                      </a:r>
                      <a:r>
                        <a:rPr lang="en-US" dirty="0" smtClean="0">
                          <a:latin typeface="Georgia" panose="02040502050405020303" pitchFamily="18" charset="0"/>
                        </a:rPr>
                        <a:t> with the result being negative</a:t>
                      </a:r>
                      <a:endParaRPr lang="en-CA" dirty="0" smtClean="0">
                        <a:latin typeface="Georgia" panose="02040502050405020303" pitchFamily="18" charset="0"/>
                      </a:endParaRPr>
                    </a:p>
                  </a:txBody>
                  <a:tcP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30391515"/>
                  </a:ext>
                </a:extLst>
              </a:tr>
            </a:tbl>
          </a:graphicData>
        </a:graphic>
      </p:graphicFrame>
      <p:sp>
        <p:nvSpPr>
          <p:cNvPr id="5" name="TextBox 4"/>
          <p:cNvSpPr txBox="1"/>
          <p:nvPr/>
        </p:nvSpPr>
        <p:spPr>
          <a:xfrm>
            <a:off x="4427984" y="6166485"/>
            <a:ext cx="3799438" cy="646331"/>
          </a:xfrm>
          <a:prstGeom prst="rect">
            <a:avLst/>
          </a:prstGeom>
          <a:noFill/>
        </p:spPr>
        <p:txBody>
          <a:bodyPr wrap="none" rtlCol="0">
            <a:spAutoFit/>
          </a:bodyPr>
          <a:lstStyle/>
          <a:p>
            <a:r>
              <a:rPr lang="en-US" dirty="0" smtClean="0">
                <a:solidFill>
                  <a:srgbClr val="FF0000"/>
                </a:solidFill>
                <a:latin typeface="Georgia" panose="02040502050405020303" pitchFamily="18" charset="0"/>
              </a:rPr>
              <a:t>You don’t have to memorize these</a:t>
            </a:r>
          </a:p>
          <a:p>
            <a:r>
              <a:rPr lang="en-US" dirty="0">
                <a:solidFill>
                  <a:srgbClr val="FF0000"/>
                </a:solidFill>
                <a:latin typeface="Georgia" panose="02040502050405020303" pitchFamily="18" charset="0"/>
              </a:rPr>
              <a:t> </a:t>
            </a:r>
            <a:r>
              <a:rPr lang="en-US" dirty="0" smtClean="0">
                <a:solidFill>
                  <a:srgbClr val="FF0000"/>
                </a:solidFill>
                <a:latin typeface="Georgia" panose="02040502050405020303" pitchFamily="18" charset="0"/>
              </a:rPr>
              <a:t>  – for informational purposes only</a:t>
            </a:r>
            <a:endParaRPr lang="en-CA" dirty="0">
              <a:solidFill>
                <a:srgbClr val="FF0000"/>
              </a:solidFill>
              <a:latin typeface="Georgia" panose="02040502050405020303" pitchFamily="18" charset="0"/>
            </a:endParaRPr>
          </a:p>
        </p:txBody>
      </p:sp>
    </p:spTree>
    <p:extLst>
      <p:ext uri="{BB962C8B-B14F-4D97-AF65-F5344CB8AC3E}">
        <p14:creationId xmlns:p14="http://schemas.microsoft.com/office/powerpoint/2010/main" val="887106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Thrown exceptions</a:t>
            </a:r>
            <a:endParaRPr lang="en-CA" dirty="0"/>
          </a:p>
        </p:txBody>
      </p:sp>
      <p:sp>
        <p:nvSpPr>
          <p:cNvPr id="3" name="Content Placeholder 2"/>
          <p:cNvSpPr>
            <a:spLocks noGrp="1"/>
          </p:cNvSpPr>
          <p:nvPr>
            <p:ph idx="1"/>
          </p:nvPr>
        </p:nvSpPr>
        <p:spPr>
          <a:xfrm>
            <a:off x="457200" y="1600200"/>
            <a:ext cx="8291264" cy="4525963"/>
          </a:xfrm>
        </p:spPr>
        <p:txBody>
          <a:bodyPr/>
          <a:lstStyle/>
          <a:p>
            <a:r>
              <a:rPr lang="en-US" dirty="0" smtClean="0"/>
              <a:t>By definition, the argument of a factorial cannot be negative, but not all factorials can be represented by </a:t>
            </a:r>
            <a:r>
              <a:rPr lang="en-US" dirty="0" err="1" smtClean="0">
                <a:latin typeface="Consolas" panose="020B0609020204030204" pitchFamily="49" charset="0"/>
              </a:rPr>
              <a:t>int</a:t>
            </a:r>
            <a:endParaRPr lang="en-US" dirty="0" smtClean="0">
              <a:latin typeface="Consolas" panose="020B0609020204030204" pitchFamily="49" charset="0"/>
            </a:endParaRPr>
          </a:p>
          <a:p>
            <a:pPr marL="800100" lvl="2" indent="0">
              <a:buNone/>
            </a:pPr>
            <a:r>
              <a:rPr lang="en-US" sz="1300" dirty="0" smtClean="0">
                <a:latin typeface="Consolas" panose="020B0609020204030204" pitchFamily="49" charset="0"/>
                <a:cs typeface="Consolas" panose="020B0609020204030204" pitchFamily="49" charset="0"/>
              </a:rPr>
              <a:t>#include &lt;</a:t>
            </a:r>
            <a:r>
              <a:rPr lang="en-US" sz="1300" dirty="0" err="1" smtClean="0">
                <a:latin typeface="Consolas" panose="020B0609020204030204" pitchFamily="49" charset="0"/>
                <a:cs typeface="Consolas" panose="020B0609020204030204" pitchFamily="49" charset="0"/>
              </a:rPr>
              <a:t>stdexcept</a:t>
            </a:r>
            <a:r>
              <a:rPr lang="en-US" sz="1300" dirty="0" smtClean="0">
                <a:latin typeface="Consolas" panose="020B0609020204030204" pitchFamily="49" charset="0"/>
                <a:cs typeface="Consolas" panose="020B0609020204030204" pitchFamily="49" charset="0"/>
              </a:rPr>
              <a:t>&gt;</a:t>
            </a:r>
          </a:p>
          <a:p>
            <a:pPr marL="800100" lvl="2" indent="0">
              <a:buNone/>
            </a:pPr>
            <a:endParaRPr lang="en-US" sz="1300" dirty="0" smtClean="0">
              <a:latin typeface="Consolas" panose="020B0609020204030204" pitchFamily="49" charset="0"/>
              <a:cs typeface="Consolas" panose="020B0609020204030204" pitchFamily="49" charset="0"/>
            </a:endParaRPr>
          </a:p>
          <a:p>
            <a:pPr marL="800100" lvl="2" indent="0">
              <a:buNone/>
            </a:pPr>
            <a:r>
              <a:rPr lang="en-US" sz="1300" dirty="0" err="1" smtClean="0">
                <a:latin typeface="Consolas" panose="020B0609020204030204" pitchFamily="49" charset="0"/>
                <a:cs typeface="Consolas" panose="020B0609020204030204" pitchFamily="49" charset="0"/>
              </a:rPr>
              <a:t>int</a:t>
            </a:r>
            <a:r>
              <a:rPr lang="en-US" sz="1300" dirty="0" smtClean="0">
                <a:latin typeface="Consolas" panose="020B0609020204030204" pitchFamily="49" charset="0"/>
                <a:cs typeface="Consolas" panose="020B0609020204030204" pitchFamily="49" charset="0"/>
              </a:rPr>
              <a:t> factorial( </a:t>
            </a:r>
            <a:r>
              <a:rPr lang="en-US" sz="1300" dirty="0" err="1" smtClean="0">
                <a:latin typeface="Consolas" panose="020B0609020204030204" pitchFamily="49" charset="0"/>
                <a:cs typeface="Consolas" panose="020B0609020204030204" pitchFamily="49" charset="0"/>
              </a:rPr>
              <a:t>int</a:t>
            </a:r>
            <a:r>
              <a:rPr lang="en-US" sz="1300" dirty="0" smtClean="0">
                <a:latin typeface="Consolas" panose="020B0609020204030204" pitchFamily="49" charset="0"/>
                <a:cs typeface="Consolas" panose="020B0609020204030204" pitchFamily="49" charset="0"/>
              </a:rPr>
              <a:t> n ) {</a:t>
            </a:r>
          </a:p>
          <a:p>
            <a:pPr marL="800100" lvl="2" indent="0">
              <a:buNone/>
            </a:pPr>
            <a:r>
              <a:rPr lang="en-US" sz="1300" dirty="0">
                <a:latin typeface="Consolas" panose="020B0609020204030204" pitchFamily="49" charset="0"/>
                <a:cs typeface="Consolas" panose="020B0609020204030204" pitchFamily="49" charset="0"/>
              </a:rPr>
              <a:t> </a:t>
            </a:r>
            <a:r>
              <a:rPr lang="en-US" sz="1300" dirty="0" smtClean="0">
                <a:latin typeface="Consolas" panose="020B0609020204030204" pitchFamily="49" charset="0"/>
                <a:cs typeface="Consolas" panose="020B0609020204030204" pitchFamily="49" charset="0"/>
              </a:rPr>
              <a:t>   if ( n &lt; 0 ) {</a:t>
            </a:r>
          </a:p>
          <a:p>
            <a:pPr marL="800100" lvl="2" indent="0">
              <a:buNone/>
            </a:pPr>
            <a:r>
              <a:rPr lang="en-US" sz="1300" b="1" dirty="0">
                <a:solidFill>
                  <a:srgbClr val="FF0000"/>
                </a:solidFill>
                <a:latin typeface="Consolas" panose="020B0609020204030204" pitchFamily="49" charset="0"/>
                <a:cs typeface="Consolas" panose="020B0609020204030204" pitchFamily="49" charset="0"/>
              </a:rPr>
              <a:t> </a:t>
            </a:r>
            <a:r>
              <a:rPr lang="en-US" sz="1300" b="1" dirty="0" smtClean="0">
                <a:solidFill>
                  <a:srgbClr val="FF0000"/>
                </a:solidFill>
                <a:latin typeface="Consolas" panose="020B0609020204030204" pitchFamily="49" charset="0"/>
                <a:cs typeface="Consolas" panose="020B0609020204030204" pitchFamily="49" charset="0"/>
              </a:rPr>
              <a:t>       throw </a:t>
            </a:r>
            <a:r>
              <a:rPr lang="en-US" sz="1300" b="1" dirty="0" err="1" smtClean="0">
                <a:solidFill>
                  <a:srgbClr val="FF0000"/>
                </a:solidFill>
                <a:latin typeface="Consolas" panose="020B0609020204030204" pitchFamily="49" charset="0"/>
                <a:cs typeface="Consolas" panose="020B0609020204030204" pitchFamily="49" charset="0"/>
              </a:rPr>
              <a:t>std</a:t>
            </a:r>
            <a:r>
              <a:rPr lang="en-US" sz="1300" b="1" dirty="0" smtClean="0">
                <a:solidFill>
                  <a:srgbClr val="FF0000"/>
                </a:solidFill>
                <a:latin typeface="Consolas" panose="020B0609020204030204" pitchFamily="49" charset="0"/>
                <a:cs typeface="Consolas" panose="020B0609020204030204" pitchFamily="49" charset="0"/>
              </a:rPr>
              <a:t>::</a:t>
            </a:r>
            <a:r>
              <a:rPr lang="en-US" sz="1300" b="1" dirty="0" err="1" smtClean="0">
                <a:solidFill>
                  <a:srgbClr val="FF0000"/>
                </a:solidFill>
                <a:latin typeface="Consolas" panose="020B0609020204030204" pitchFamily="49" charset="0"/>
                <a:cs typeface="Consolas" panose="020B0609020204030204" pitchFamily="49" charset="0"/>
              </a:rPr>
              <a:t>domain_error</a:t>
            </a:r>
            <a:r>
              <a:rPr lang="en-US" sz="1300" b="1" dirty="0" smtClean="0">
                <a:solidFill>
                  <a:srgbClr val="FF0000"/>
                </a:solidFill>
                <a:latin typeface="Consolas" panose="020B0609020204030204" pitchFamily="49" charset="0"/>
                <a:cs typeface="Consolas" panose="020B0609020204030204" pitchFamily="49" charset="0"/>
              </a:rPr>
              <a:t>( </a:t>
            </a:r>
            <a:r>
              <a:rPr lang="en-US" sz="1300" b="1" dirty="0" smtClean="0">
                <a:solidFill>
                  <a:srgbClr val="FF0000"/>
                </a:solidFill>
                <a:latin typeface="Consolas" panose="020B0609020204030204" pitchFamily="49" charset="0"/>
                <a:cs typeface="Consolas" panose="020B0609020204030204" pitchFamily="49" charset="0"/>
              </a:rPr>
              <a:t>"Cannot calculate n! for n &lt; 0." </a:t>
            </a:r>
            <a:r>
              <a:rPr lang="en-US" sz="1300" b="1" dirty="0" smtClean="0">
                <a:solidFill>
                  <a:srgbClr val="FF0000"/>
                </a:solidFill>
                <a:latin typeface="Consolas" panose="020B0609020204030204" pitchFamily="49" charset="0"/>
                <a:cs typeface="Consolas" panose="020B0609020204030204" pitchFamily="49" charset="0"/>
              </a:rPr>
              <a:t>);</a:t>
            </a:r>
          </a:p>
          <a:p>
            <a:pPr marL="800100" lvl="2" indent="0">
              <a:buNone/>
            </a:pPr>
            <a:r>
              <a:rPr lang="en-US" sz="1300" dirty="0">
                <a:latin typeface="Consolas" panose="020B0609020204030204" pitchFamily="49" charset="0"/>
                <a:cs typeface="Consolas" panose="020B0609020204030204" pitchFamily="49" charset="0"/>
              </a:rPr>
              <a:t> </a:t>
            </a:r>
            <a:r>
              <a:rPr lang="en-US" sz="1300" dirty="0" smtClean="0">
                <a:latin typeface="Consolas" panose="020B0609020204030204" pitchFamily="49" charset="0"/>
                <a:cs typeface="Consolas" panose="020B0609020204030204" pitchFamily="49" charset="0"/>
              </a:rPr>
              <a:t>   } else if ( n &lt;= 12 ) </a:t>
            </a:r>
            <a:r>
              <a:rPr lang="en-US" sz="1300" dirty="0" smtClean="0">
                <a:latin typeface="Consolas" panose="020B0609020204030204" pitchFamily="49" charset="0"/>
                <a:cs typeface="Consolas" panose="020B0609020204030204" pitchFamily="49" charset="0"/>
              </a:rPr>
              <a:t>{</a:t>
            </a:r>
            <a:endParaRPr lang="en-US" sz="1300" dirty="0" smtClean="0">
              <a:latin typeface="Consolas" panose="020B0609020204030204" pitchFamily="49" charset="0"/>
              <a:cs typeface="Consolas" panose="020B0609020204030204" pitchFamily="49" charset="0"/>
            </a:endParaRPr>
          </a:p>
          <a:p>
            <a:pPr marL="800100" lvl="2" indent="0">
              <a:buNone/>
            </a:pPr>
            <a:r>
              <a:rPr lang="en-US" sz="1300" dirty="0">
                <a:latin typeface="Consolas" panose="020B0609020204030204" pitchFamily="49" charset="0"/>
                <a:cs typeface="Consolas" panose="020B0609020204030204" pitchFamily="49" charset="0"/>
              </a:rPr>
              <a:t> </a:t>
            </a:r>
            <a:r>
              <a:rPr lang="en-US" sz="1300" dirty="0" smtClean="0">
                <a:latin typeface="Consolas" panose="020B0609020204030204" pitchFamily="49" charset="0"/>
                <a:cs typeface="Consolas" panose="020B0609020204030204" pitchFamily="49" charset="0"/>
              </a:rPr>
              <a:t>       </a:t>
            </a:r>
            <a:r>
              <a:rPr lang="en-US" sz="1300" dirty="0" err="1" smtClean="0">
                <a:latin typeface="Consolas" panose="020B0609020204030204" pitchFamily="49" charset="0"/>
                <a:cs typeface="Consolas" panose="020B0609020204030204" pitchFamily="49" charset="0"/>
              </a:rPr>
              <a:t>int</a:t>
            </a:r>
            <a:r>
              <a:rPr lang="en-US" sz="1300" dirty="0" smtClean="0">
                <a:latin typeface="Consolas" panose="020B0609020204030204" pitchFamily="49" charset="0"/>
                <a:cs typeface="Consolas" panose="020B0609020204030204" pitchFamily="49" charset="0"/>
              </a:rPr>
              <a:t> result{1};</a:t>
            </a:r>
          </a:p>
          <a:p>
            <a:pPr marL="800100" lvl="2" indent="0">
              <a:buNone/>
            </a:pPr>
            <a:endParaRPr lang="en-US" sz="1300" dirty="0" smtClean="0">
              <a:latin typeface="Consolas" panose="020B0609020204030204" pitchFamily="49" charset="0"/>
              <a:cs typeface="Consolas" panose="020B0609020204030204" pitchFamily="49" charset="0"/>
            </a:endParaRPr>
          </a:p>
          <a:p>
            <a:pPr marL="800100" lvl="2" indent="0">
              <a:buNone/>
            </a:pPr>
            <a:r>
              <a:rPr lang="en-US" sz="1300" dirty="0" smtClean="0">
                <a:latin typeface="Consolas" panose="020B0609020204030204" pitchFamily="49" charset="0"/>
                <a:cs typeface="Consolas" panose="020B0609020204030204" pitchFamily="49" charset="0"/>
              </a:rPr>
              <a:t>        for ( </a:t>
            </a:r>
            <a:r>
              <a:rPr lang="en-US" sz="1300" dirty="0" err="1" smtClean="0">
                <a:latin typeface="Consolas" panose="020B0609020204030204" pitchFamily="49" charset="0"/>
                <a:cs typeface="Consolas" panose="020B0609020204030204" pitchFamily="49" charset="0"/>
              </a:rPr>
              <a:t>int</a:t>
            </a:r>
            <a:r>
              <a:rPr lang="en-US" sz="1300" dirty="0" smtClean="0">
                <a:latin typeface="Consolas" panose="020B0609020204030204" pitchFamily="49" charset="0"/>
                <a:cs typeface="Consolas" panose="020B0609020204030204" pitchFamily="49" charset="0"/>
              </a:rPr>
              <a:t> k{1}; k &lt;= n; ++k ) {</a:t>
            </a:r>
          </a:p>
          <a:p>
            <a:pPr marL="800100" lvl="2" indent="0">
              <a:buNone/>
            </a:pPr>
            <a:r>
              <a:rPr lang="en-US" sz="1300" dirty="0">
                <a:latin typeface="Consolas" panose="020B0609020204030204" pitchFamily="49" charset="0"/>
                <a:cs typeface="Consolas" panose="020B0609020204030204" pitchFamily="49" charset="0"/>
              </a:rPr>
              <a:t> </a:t>
            </a:r>
            <a:r>
              <a:rPr lang="en-US" sz="1300" dirty="0" smtClean="0">
                <a:latin typeface="Consolas" panose="020B0609020204030204" pitchFamily="49" charset="0"/>
                <a:cs typeface="Consolas" panose="020B0609020204030204" pitchFamily="49" charset="0"/>
              </a:rPr>
              <a:t>           result *= k;</a:t>
            </a:r>
          </a:p>
          <a:p>
            <a:pPr marL="800100" lvl="2" indent="0">
              <a:buNone/>
            </a:pPr>
            <a:r>
              <a:rPr lang="en-US" sz="1300" dirty="0">
                <a:latin typeface="Consolas" panose="020B0609020204030204" pitchFamily="49" charset="0"/>
                <a:cs typeface="Consolas" panose="020B0609020204030204" pitchFamily="49" charset="0"/>
              </a:rPr>
              <a:t> </a:t>
            </a:r>
            <a:r>
              <a:rPr lang="en-US" sz="1300" dirty="0" smtClean="0">
                <a:latin typeface="Consolas" panose="020B0609020204030204" pitchFamily="49" charset="0"/>
                <a:cs typeface="Consolas" panose="020B0609020204030204" pitchFamily="49" charset="0"/>
              </a:rPr>
              <a:t>       }</a:t>
            </a:r>
          </a:p>
          <a:p>
            <a:pPr marL="800100" lvl="2" indent="0">
              <a:buNone/>
            </a:pPr>
            <a:endParaRPr lang="en-US" sz="1300" dirty="0" smtClean="0">
              <a:latin typeface="Consolas" panose="020B0609020204030204" pitchFamily="49" charset="0"/>
              <a:cs typeface="Consolas" panose="020B0609020204030204" pitchFamily="49" charset="0"/>
            </a:endParaRPr>
          </a:p>
          <a:p>
            <a:pPr marL="800100" lvl="2" indent="0">
              <a:buNone/>
            </a:pPr>
            <a:r>
              <a:rPr lang="en-US" sz="1300" dirty="0" smtClean="0">
                <a:latin typeface="Consolas" panose="020B0609020204030204" pitchFamily="49" charset="0"/>
                <a:cs typeface="Consolas" panose="020B0609020204030204" pitchFamily="49" charset="0"/>
              </a:rPr>
              <a:t>        return result;</a:t>
            </a:r>
          </a:p>
          <a:p>
            <a:pPr marL="800100" lvl="2" indent="0">
              <a:buNone/>
            </a:pPr>
            <a:r>
              <a:rPr lang="en-US" sz="1300" dirty="0">
                <a:latin typeface="Consolas" panose="020B0609020204030204" pitchFamily="49" charset="0"/>
                <a:cs typeface="Consolas" panose="020B0609020204030204" pitchFamily="49" charset="0"/>
              </a:rPr>
              <a:t> </a:t>
            </a:r>
            <a:r>
              <a:rPr lang="en-US" sz="1300" dirty="0" smtClean="0">
                <a:latin typeface="Consolas" panose="020B0609020204030204" pitchFamily="49" charset="0"/>
                <a:cs typeface="Consolas" panose="020B0609020204030204" pitchFamily="49" charset="0"/>
              </a:rPr>
              <a:t>   } else {</a:t>
            </a:r>
          </a:p>
          <a:p>
            <a:pPr marL="800100" lvl="2" indent="0">
              <a:buNone/>
            </a:pPr>
            <a:r>
              <a:rPr lang="en-US" sz="1300" dirty="0">
                <a:latin typeface="Consolas" panose="020B0609020204030204" pitchFamily="49" charset="0"/>
                <a:cs typeface="Consolas" panose="020B0609020204030204" pitchFamily="49" charset="0"/>
              </a:rPr>
              <a:t> </a:t>
            </a:r>
            <a:r>
              <a:rPr lang="en-US" sz="1300" dirty="0" smtClean="0">
                <a:latin typeface="Consolas" panose="020B0609020204030204" pitchFamily="49" charset="0"/>
                <a:cs typeface="Consolas" panose="020B0609020204030204" pitchFamily="49" charset="0"/>
              </a:rPr>
              <a:t>       // This could also be a range error</a:t>
            </a:r>
          </a:p>
          <a:p>
            <a:pPr marL="800100" lvl="2" indent="0">
              <a:buNone/>
            </a:pPr>
            <a:r>
              <a:rPr lang="en-US" sz="1300" b="1" dirty="0">
                <a:solidFill>
                  <a:srgbClr val="FF0000"/>
                </a:solidFill>
                <a:latin typeface="Consolas" panose="020B0609020204030204" pitchFamily="49" charset="0"/>
                <a:cs typeface="Consolas" panose="020B0609020204030204" pitchFamily="49" charset="0"/>
              </a:rPr>
              <a:t> </a:t>
            </a:r>
            <a:r>
              <a:rPr lang="en-US" sz="1300" b="1" dirty="0" smtClean="0">
                <a:solidFill>
                  <a:srgbClr val="FF0000"/>
                </a:solidFill>
                <a:latin typeface="Consolas" panose="020B0609020204030204" pitchFamily="49" charset="0"/>
                <a:cs typeface="Consolas" panose="020B0609020204030204" pitchFamily="49" charset="0"/>
              </a:rPr>
              <a:t>       throw </a:t>
            </a:r>
            <a:r>
              <a:rPr lang="en-US" sz="1300" b="1" dirty="0" err="1" smtClean="0">
                <a:solidFill>
                  <a:srgbClr val="FF0000"/>
                </a:solidFill>
                <a:latin typeface="Consolas" panose="020B0609020204030204" pitchFamily="49" charset="0"/>
                <a:cs typeface="Consolas" panose="020B0609020204030204" pitchFamily="49" charset="0"/>
              </a:rPr>
              <a:t>std</a:t>
            </a:r>
            <a:r>
              <a:rPr lang="en-US" sz="1300" b="1" dirty="0" smtClean="0">
                <a:solidFill>
                  <a:srgbClr val="FF0000"/>
                </a:solidFill>
                <a:latin typeface="Consolas" panose="020B0609020204030204" pitchFamily="49" charset="0"/>
                <a:cs typeface="Consolas" panose="020B0609020204030204" pitchFamily="49" charset="0"/>
              </a:rPr>
              <a:t>::</a:t>
            </a:r>
            <a:r>
              <a:rPr lang="en-US" sz="1300" b="1" dirty="0" err="1" smtClean="0">
                <a:solidFill>
                  <a:srgbClr val="FF0000"/>
                </a:solidFill>
                <a:latin typeface="Consolas" panose="020B0609020204030204" pitchFamily="49" charset="0"/>
                <a:cs typeface="Consolas" panose="020B0609020204030204" pitchFamily="49" charset="0"/>
              </a:rPr>
              <a:t>overflow_error</a:t>
            </a:r>
            <a:r>
              <a:rPr lang="en-US" sz="1300" b="1" dirty="0" smtClean="0">
                <a:solidFill>
                  <a:srgbClr val="FF0000"/>
                </a:solidFill>
                <a:latin typeface="Consolas" panose="020B0609020204030204" pitchFamily="49" charset="0"/>
                <a:cs typeface="Consolas" panose="020B0609020204030204" pitchFamily="49" charset="0"/>
              </a:rPr>
              <a:t>( "</a:t>
            </a:r>
            <a:r>
              <a:rPr lang="en-US" sz="1300" b="1" dirty="0" smtClean="0">
                <a:solidFill>
                  <a:srgbClr val="FF0000"/>
                </a:solidFill>
                <a:latin typeface="Consolas" panose="020B0609020204030204" pitchFamily="49" charset="0"/>
                <a:cs typeface="Consolas" panose="020B0609020204030204" pitchFamily="49" charset="0"/>
              </a:rPr>
              <a:t>n! </a:t>
            </a:r>
            <a:r>
              <a:rPr lang="en-US" sz="1300" b="1" dirty="0" smtClean="0">
                <a:solidFill>
                  <a:srgbClr val="FF0000"/>
                </a:solidFill>
                <a:latin typeface="Consolas" panose="020B0609020204030204" pitchFamily="49" charset="0"/>
                <a:cs typeface="Consolas" panose="020B0609020204030204" pitchFamily="49" charset="0"/>
              </a:rPr>
              <a:t>cannot be represented as an '</a:t>
            </a:r>
            <a:r>
              <a:rPr lang="en-US" sz="1300" b="1" dirty="0" err="1" smtClean="0">
                <a:solidFill>
                  <a:srgbClr val="FF0000"/>
                </a:solidFill>
                <a:latin typeface="Consolas" panose="020B0609020204030204" pitchFamily="49" charset="0"/>
                <a:cs typeface="Consolas" panose="020B0609020204030204" pitchFamily="49" charset="0"/>
              </a:rPr>
              <a:t>int</a:t>
            </a:r>
            <a:r>
              <a:rPr lang="en-US" sz="1300" b="1" dirty="0" smtClean="0">
                <a:solidFill>
                  <a:srgbClr val="FF0000"/>
                </a:solidFill>
                <a:latin typeface="Consolas" panose="020B0609020204030204" pitchFamily="49" charset="0"/>
                <a:cs typeface="Consolas" panose="020B0609020204030204" pitchFamily="49" charset="0"/>
              </a:rPr>
              <a:t>'." </a:t>
            </a:r>
            <a:r>
              <a:rPr lang="en-US" sz="1300" b="1" dirty="0" smtClean="0">
                <a:solidFill>
                  <a:srgbClr val="FF0000"/>
                </a:solidFill>
                <a:latin typeface="Consolas" panose="020B0609020204030204" pitchFamily="49" charset="0"/>
                <a:cs typeface="Consolas" panose="020B0609020204030204" pitchFamily="49" charset="0"/>
              </a:rPr>
              <a:t>);</a:t>
            </a:r>
          </a:p>
          <a:p>
            <a:pPr marL="800100" lvl="2" indent="0">
              <a:buNone/>
            </a:pPr>
            <a:r>
              <a:rPr lang="en-US" sz="1300" dirty="0">
                <a:latin typeface="Consolas" panose="020B0609020204030204" pitchFamily="49" charset="0"/>
                <a:cs typeface="Consolas" panose="020B0609020204030204" pitchFamily="49" charset="0"/>
              </a:rPr>
              <a:t> </a:t>
            </a:r>
            <a:r>
              <a:rPr lang="en-US" sz="1300" dirty="0" smtClean="0">
                <a:latin typeface="Consolas" panose="020B0609020204030204" pitchFamily="49" charset="0"/>
                <a:cs typeface="Consolas" panose="020B0609020204030204" pitchFamily="49" charset="0"/>
              </a:rPr>
              <a:t>   }</a:t>
            </a:r>
          </a:p>
          <a:p>
            <a:pPr marL="800100" lvl="2" indent="0">
              <a:buNone/>
            </a:pPr>
            <a:r>
              <a:rPr lang="en-US" sz="1300" dirty="0" smtClean="0">
                <a:latin typeface="Consolas" panose="020B0609020204030204" pitchFamily="49" charset="0"/>
                <a:cs typeface="Consolas" panose="020B0609020204030204" pitchFamily="49" charset="0"/>
              </a:rPr>
              <a:t>}</a:t>
            </a:r>
            <a:endParaRPr lang="en-CA" sz="13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3938455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Thrown exceptions</a:t>
            </a:r>
            <a:endParaRPr lang="en-CA" dirty="0"/>
          </a:p>
        </p:txBody>
      </p:sp>
      <p:sp>
        <p:nvSpPr>
          <p:cNvPr id="3" name="Content Placeholder 2"/>
          <p:cNvSpPr>
            <a:spLocks noGrp="1"/>
          </p:cNvSpPr>
          <p:nvPr>
            <p:ph idx="1"/>
          </p:nvPr>
        </p:nvSpPr>
        <p:spPr>
          <a:xfrm>
            <a:off x="457200" y="1600200"/>
            <a:ext cx="8291264" cy="4525963"/>
          </a:xfrm>
        </p:spPr>
        <p:txBody>
          <a:bodyPr/>
          <a:lstStyle/>
          <a:p>
            <a:r>
              <a:rPr lang="en-US" dirty="0" smtClean="0"/>
              <a:t>For example, if we execute the following code:</a:t>
            </a:r>
          </a:p>
          <a:p>
            <a:pPr marL="800100" lvl="2" indent="0">
              <a:buNone/>
            </a:pPr>
            <a:r>
              <a:rPr lang="en-US" sz="1400" dirty="0" smtClean="0">
                <a:latin typeface="Consolas" panose="020B0609020204030204" pitchFamily="49" charset="0"/>
                <a:cs typeface="Consolas" panose="020B0609020204030204" pitchFamily="49" charset="0"/>
              </a:rPr>
              <a:t>#</a:t>
            </a:r>
            <a:r>
              <a:rPr lang="en-US" sz="1400" dirty="0" smtClean="0">
                <a:latin typeface="Consolas" panose="020B0609020204030204" pitchFamily="49" charset="0"/>
                <a:cs typeface="Consolas" panose="020B0609020204030204" pitchFamily="49" charset="0"/>
              </a:rPr>
              <a:t>include &lt;</a:t>
            </a:r>
            <a:r>
              <a:rPr lang="en-US" sz="1400" dirty="0" err="1" smtClean="0">
                <a:latin typeface="Consolas" panose="020B0609020204030204" pitchFamily="49" charset="0"/>
                <a:cs typeface="Consolas" panose="020B0609020204030204" pitchFamily="49" charset="0"/>
              </a:rPr>
              <a:t>stdexcept</a:t>
            </a:r>
            <a:r>
              <a:rPr lang="en-US" sz="1400" dirty="0" smtClean="0">
                <a:latin typeface="Consolas" panose="020B0609020204030204" pitchFamily="49" charset="0"/>
                <a:cs typeface="Consolas" panose="020B0609020204030204" pitchFamily="49" charset="0"/>
              </a:rPr>
              <a:t>&gt;</a:t>
            </a:r>
          </a:p>
          <a:p>
            <a:pPr marL="800100" lvl="2" indent="0">
              <a:buNone/>
            </a:pPr>
            <a:r>
              <a:rPr lang="en-US" sz="1400" dirty="0" smtClean="0">
                <a:latin typeface="Consolas" panose="020B0609020204030204" pitchFamily="49" charset="0"/>
                <a:cs typeface="Consolas" panose="020B0609020204030204" pitchFamily="49" charset="0"/>
              </a:rPr>
              <a:t>#include &lt;</a:t>
            </a:r>
            <a:r>
              <a:rPr lang="en-US" sz="1400" dirty="0" err="1" smtClean="0">
                <a:latin typeface="Consolas" panose="020B0609020204030204" pitchFamily="49" charset="0"/>
                <a:cs typeface="Consolas" panose="020B0609020204030204" pitchFamily="49" charset="0"/>
              </a:rPr>
              <a:t>iostream</a:t>
            </a:r>
            <a:r>
              <a:rPr lang="en-US" sz="1400" dirty="0" smtClean="0">
                <a:latin typeface="Consolas" panose="020B0609020204030204" pitchFamily="49" charset="0"/>
                <a:cs typeface="Consolas" panose="020B0609020204030204" pitchFamily="49" charset="0"/>
              </a:rPr>
              <a:t>&gt;</a:t>
            </a:r>
            <a:endParaRPr lang="en-US" sz="1400" dirty="0" smtClean="0">
              <a:latin typeface="Consolas" panose="020B0609020204030204" pitchFamily="49" charset="0"/>
              <a:cs typeface="Consolas" panose="020B0609020204030204" pitchFamily="49" charset="0"/>
            </a:endParaRPr>
          </a:p>
          <a:p>
            <a:pPr marL="800100" lvl="2" indent="0">
              <a:buNone/>
            </a:pPr>
            <a:endParaRPr lang="en-US" sz="1400" dirty="0" smtClean="0">
              <a:latin typeface="Consolas" panose="020B0609020204030204" pitchFamily="49" charset="0"/>
              <a:cs typeface="Consolas" panose="020B0609020204030204" pitchFamily="49" charset="0"/>
            </a:endParaRPr>
          </a:p>
          <a:p>
            <a:pPr marL="800100" lvl="2" indent="0">
              <a:buNone/>
            </a:pPr>
            <a:r>
              <a:rPr lang="en-US" sz="1400" dirty="0" smtClean="0">
                <a:latin typeface="Consolas" panose="020B0609020204030204" pitchFamily="49" charset="0"/>
                <a:cs typeface="Consolas" panose="020B0609020204030204" pitchFamily="49" charset="0"/>
              </a:rPr>
              <a:t>// Function declarations</a:t>
            </a:r>
          </a:p>
          <a:p>
            <a:pPr marL="800100" lvl="2" indent="0">
              <a:buNone/>
            </a:pPr>
            <a:r>
              <a:rPr lang="en-US" sz="1400" dirty="0" err="1" smtClean="0">
                <a:latin typeface="Consolas" panose="020B0609020204030204" pitchFamily="49" charset="0"/>
                <a:cs typeface="Consolas" panose="020B0609020204030204" pitchFamily="49" charset="0"/>
              </a:rPr>
              <a:t>int</a:t>
            </a:r>
            <a:r>
              <a:rPr lang="en-US" sz="1400" dirty="0" smtClean="0">
                <a:latin typeface="Consolas" panose="020B0609020204030204" pitchFamily="49" charset="0"/>
                <a:cs typeface="Consolas" panose="020B0609020204030204" pitchFamily="49" charset="0"/>
              </a:rPr>
              <a:t> main();</a:t>
            </a:r>
          </a:p>
          <a:p>
            <a:pPr marL="800100" lvl="2" indent="0">
              <a:buNone/>
            </a:pPr>
            <a:r>
              <a:rPr lang="en-US" sz="1400" dirty="0" err="1" smtClean="0">
                <a:latin typeface="Consolas" panose="020B0609020204030204" pitchFamily="49" charset="0"/>
                <a:cs typeface="Consolas" panose="020B0609020204030204" pitchFamily="49" charset="0"/>
              </a:rPr>
              <a:t>int</a:t>
            </a:r>
            <a:r>
              <a:rPr lang="en-US" sz="1400" dirty="0" smtClean="0">
                <a:latin typeface="Consolas" panose="020B0609020204030204" pitchFamily="49" charset="0"/>
                <a:cs typeface="Consolas" panose="020B0609020204030204" pitchFamily="49" charset="0"/>
              </a:rPr>
              <a:t> factorial( </a:t>
            </a:r>
            <a:r>
              <a:rPr lang="en-US" sz="1400" dirty="0" err="1" smtClean="0">
                <a:latin typeface="Consolas" panose="020B0609020204030204" pitchFamily="49" charset="0"/>
                <a:cs typeface="Consolas" panose="020B0609020204030204" pitchFamily="49" charset="0"/>
              </a:rPr>
              <a:t>int</a:t>
            </a:r>
            <a:r>
              <a:rPr lang="en-US" sz="1400" dirty="0" smtClean="0">
                <a:latin typeface="Consolas" panose="020B0609020204030204" pitchFamily="49" charset="0"/>
                <a:cs typeface="Consolas" panose="020B0609020204030204" pitchFamily="49" charset="0"/>
              </a:rPr>
              <a:t> n );</a:t>
            </a:r>
          </a:p>
          <a:p>
            <a:pPr marL="800100" lvl="2" indent="0">
              <a:buNone/>
            </a:pPr>
            <a:endParaRPr lang="en-US" sz="1400" dirty="0">
              <a:latin typeface="Consolas" panose="020B0609020204030204" pitchFamily="49" charset="0"/>
              <a:cs typeface="Consolas" panose="020B0609020204030204" pitchFamily="49" charset="0"/>
            </a:endParaRPr>
          </a:p>
          <a:p>
            <a:pPr marL="800100" lvl="2" indent="0">
              <a:buNone/>
            </a:pPr>
            <a:r>
              <a:rPr lang="en-US" sz="1400" dirty="0" err="1" smtClean="0">
                <a:latin typeface="Consolas" panose="020B0609020204030204" pitchFamily="49" charset="0"/>
                <a:cs typeface="Consolas" panose="020B0609020204030204" pitchFamily="49" charset="0"/>
              </a:rPr>
              <a:t>int</a:t>
            </a:r>
            <a:r>
              <a:rPr lang="en-US" sz="1400" dirty="0" smtClean="0">
                <a:latin typeface="Consolas" panose="020B0609020204030204" pitchFamily="49" charset="0"/>
                <a:cs typeface="Consolas" panose="020B0609020204030204" pitchFamily="49" charset="0"/>
              </a:rPr>
              <a:t> main() {</a:t>
            </a:r>
            <a:endParaRPr lang="en-US" sz="1400" dirty="0" smtClean="0">
              <a:latin typeface="Consolas" panose="020B0609020204030204" pitchFamily="49" charset="0"/>
              <a:cs typeface="Consolas" panose="020B0609020204030204" pitchFamily="49" charset="0"/>
            </a:endParaRPr>
          </a:p>
          <a:p>
            <a:pPr marL="800100" lvl="2" indent="0">
              <a:buNone/>
            </a:pPr>
            <a:r>
              <a:rPr lang="en-US" sz="1400" dirty="0" smtClean="0">
                <a:latin typeface="Consolas" panose="020B0609020204030204" pitchFamily="49" charset="0"/>
                <a:cs typeface="Consolas" panose="020B0609020204030204" pitchFamily="49" charset="0"/>
              </a:rPr>
              <a:t>    </a:t>
            </a:r>
            <a:r>
              <a:rPr lang="en-US" sz="1400" dirty="0" err="1" smtClean="0">
                <a:latin typeface="Consolas" panose="020B0609020204030204" pitchFamily="49" charset="0"/>
                <a:cs typeface="Consolas" panose="020B0609020204030204" pitchFamily="49" charset="0"/>
              </a:rPr>
              <a:t>std</a:t>
            </a:r>
            <a:r>
              <a:rPr lang="en-US" sz="1400" dirty="0" smtClean="0">
                <a:latin typeface="Consolas" panose="020B0609020204030204" pitchFamily="49" charset="0"/>
                <a:cs typeface="Consolas" panose="020B0609020204030204" pitchFamily="49" charset="0"/>
              </a:rPr>
              <a:t>::</a:t>
            </a:r>
            <a:r>
              <a:rPr lang="en-US" sz="1400" dirty="0" err="1" smtClean="0">
                <a:latin typeface="Consolas" panose="020B0609020204030204" pitchFamily="49" charset="0"/>
                <a:cs typeface="Consolas" panose="020B0609020204030204" pitchFamily="49" charset="0"/>
              </a:rPr>
              <a:t>cout</a:t>
            </a:r>
            <a:r>
              <a:rPr lang="en-US" sz="1400" dirty="0" smtClean="0">
                <a:latin typeface="Consolas" panose="020B0609020204030204" pitchFamily="49" charset="0"/>
                <a:cs typeface="Consolas" panose="020B0609020204030204" pitchFamily="49" charset="0"/>
              </a:rPr>
              <a:t> &lt;&lt; </a:t>
            </a:r>
            <a:r>
              <a:rPr lang="en-US" sz="1400" dirty="0" smtClean="0">
                <a:latin typeface="Consolas" panose="020B0609020204030204" pitchFamily="49" charset="0"/>
                <a:cs typeface="Consolas" panose="020B0609020204030204" pitchFamily="49" charset="0"/>
              </a:rPr>
              <a:t>factorial( </a:t>
            </a:r>
            <a:r>
              <a:rPr lang="en-US" sz="1400" dirty="0" smtClean="0">
                <a:latin typeface="Consolas" panose="020B0609020204030204" pitchFamily="49" charset="0"/>
                <a:cs typeface="Consolas" panose="020B0609020204030204" pitchFamily="49" charset="0"/>
              </a:rPr>
              <a:t>10 ) &lt;&lt; </a:t>
            </a:r>
            <a:r>
              <a:rPr lang="en-US" sz="1400" dirty="0" err="1" smtClean="0">
                <a:latin typeface="Consolas" panose="020B0609020204030204" pitchFamily="49" charset="0"/>
                <a:cs typeface="Consolas" panose="020B0609020204030204" pitchFamily="49" charset="0"/>
              </a:rPr>
              <a:t>std</a:t>
            </a:r>
            <a:r>
              <a:rPr lang="en-US" sz="1400" dirty="0" smtClean="0">
                <a:latin typeface="Consolas" panose="020B0609020204030204" pitchFamily="49" charset="0"/>
                <a:cs typeface="Consolas" panose="020B0609020204030204" pitchFamily="49" charset="0"/>
              </a:rPr>
              <a:t>::</a:t>
            </a:r>
            <a:r>
              <a:rPr lang="en-US" sz="1400" dirty="0" err="1" smtClean="0">
                <a:latin typeface="Consolas" panose="020B0609020204030204" pitchFamily="49" charset="0"/>
                <a:cs typeface="Consolas" panose="020B0609020204030204" pitchFamily="49" charset="0"/>
              </a:rPr>
              <a:t>endl</a:t>
            </a:r>
            <a:r>
              <a:rPr lang="en-US" sz="1400" dirty="0" smtClean="0">
                <a:latin typeface="Consolas" panose="020B0609020204030204" pitchFamily="49" charset="0"/>
                <a:cs typeface="Consolas" panose="020B0609020204030204" pitchFamily="49" charset="0"/>
              </a:rPr>
              <a:t>;</a:t>
            </a:r>
          </a:p>
          <a:p>
            <a:pPr marL="800100" lvl="2" indent="0">
              <a:buNone/>
            </a:pPr>
            <a:r>
              <a:rPr lang="en-US" sz="1400" dirty="0" smtClean="0">
                <a:latin typeface="Consolas" panose="020B0609020204030204" pitchFamily="49" charset="0"/>
                <a:cs typeface="Consolas" panose="020B0609020204030204" pitchFamily="49" charset="0"/>
              </a:rPr>
              <a:t>    </a:t>
            </a:r>
            <a:r>
              <a:rPr lang="en-US" sz="1400" dirty="0" err="1">
                <a:latin typeface="Consolas" panose="020B0609020204030204" pitchFamily="49" charset="0"/>
                <a:cs typeface="Consolas" panose="020B0609020204030204" pitchFamily="49" charset="0"/>
              </a:rPr>
              <a:t>std</a:t>
            </a:r>
            <a:r>
              <a:rPr lang="en-US" sz="1400" dirty="0">
                <a:latin typeface="Consolas" panose="020B0609020204030204" pitchFamily="49" charset="0"/>
                <a:cs typeface="Consolas" panose="020B0609020204030204" pitchFamily="49" charset="0"/>
              </a:rPr>
              <a:t>::</a:t>
            </a:r>
            <a:r>
              <a:rPr lang="en-US" sz="1400" dirty="0" err="1">
                <a:latin typeface="Consolas" panose="020B0609020204030204" pitchFamily="49" charset="0"/>
                <a:cs typeface="Consolas" panose="020B0609020204030204" pitchFamily="49" charset="0"/>
              </a:rPr>
              <a:t>cout</a:t>
            </a:r>
            <a:r>
              <a:rPr lang="en-US" sz="1400" dirty="0">
                <a:latin typeface="Consolas" panose="020B0609020204030204" pitchFamily="49" charset="0"/>
                <a:cs typeface="Consolas" panose="020B0609020204030204" pitchFamily="49" charset="0"/>
              </a:rPr>
              <a:t> &lt;&lt; factorial( </a:t>
            </a:r>
            <a:r>
              <a:rPr lang="en-US" sz="1400" dirty="0" smtClean="0">
                <a:latin typeface="Consolas" panose="020B0609020204030204" pitchFamily="49" charset="0"/>
                <a:cs typeface="Consolas" panose="020B0609020204030204" pitchFamily="49" charset="0"/>
              </a:rPr>
              <a:t>-5 </a:t>
            </a:r>
            <a:r>
              <a:rPr lang="en-US" sz="1400" dirty="0">
                <a:latin typeface="Consolas" panose="020B0609020204030204" pitchFamily="49" charset="0"/>
                <a:cs typeface="Consolas" panose="020B0609020204030204" pitchFamily="49" charset="0"/>
              </a:rPr>
              <a:t>) &lt;&lt; </a:t>
            </a:r>
            <a:r>
              <a:rPr lang="en-US" sz="1400" dirty="0" err="1">
                <a:latin typeface="Consolas" panose="020B0609020204030204" pitchFamily="49" charset="0"/>
                <a:cs typeface="Consolas" panose="020B0609020204030204" pitchFamily="49" charset="0"/>
              </a:rPr>
              <a:t>std</a:t>
            </a:r>
            <a:r>
              <a:rPr lang="en-US" sz="1400" dirty="0">
                <a:latin typeface="Consolas" panose="020B0609020204030204" pitchFamily="49" charset="0"/>
                <a:cs typeface="Consolas" panose="020B0609020204030204" pitchFamily="49" charset="0"/>
              </a:rPr>
              <a:t>::</a:t>
            </a:r>
            <a:r>
              <a:rPr lang="en-US" sz="1400" dirty="0" err="1">
                <a:latin typeface="Consolas" panose="020B0609020204030204" pitchFamily="49" charset="0"/>
                <a:cs typeface="Consolas" panose="020B0609020204030204" pitchFamily="49" charset="0"/>
              </a:rPr>
              <a:t>endl</a:t>
            </a:r>
            <a:r>
              <a:rPr lang="en-US" sz="1400" dirty="0" smtClean="0">
                <a:latin typeface="Consolas" panose="020B0609020204030204" pitchFamily="49" charset="0"/>
                <a:cs typeface="Consolas" panose="020B0609020204030204" pitchFamily="49" charset="0"/>
              </a:rPr>
              <a:t>;</a:t>
            </a:r>
          </a:p>
          <a:p>
            <a:pPr marL="800100" lvl="2" indent="0">
              <a:buNone/>
            </a:pP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a:t>
            </a:r>
            <a:r>
              <a:rPr lang="en-US" sz="1400" dirty="0" err="1" smtClean="0">
                <a:latin typeface="Consolas" panose="020B0609020204030204" pitchFamily="49" charset="0"/>
                <a:cs typeface="Consolas" panose="020B0609020204030204" pitchFamily="49" charset="0"/>
              </a:rPr>
              <a:t>std</a:t>
            </a:r>
            <a:r>
              <a:rPr lang="en-US" sz="1400" dirty="0" smtClean="0">
                <a:latin typeface="Consolas" panose="020B0609020204030204" pitchFamily="49" charset="0"/>
                <a:cs typeface="Consolas" panose="020B0609020204030204" pitchFamily="49" charset="0"/>
              </a:rPr>
              <a:t>::</a:t>
            </a:r>
            <a:r>
              <a:rPr lang="en-US" sz="1400" dirty="0" err="1" smtClean="0">
                <a:latin typeface="Consolas" panose="020B0609020204030204" pitchFamily="49" charset="0"/>
                <a:cs typeface="Consolas" panose="020B0609020204030204" pitchFamily="49" charset="0"/>
              </a:rPr>
              <a:t>cout</a:t>
            </a:r>
            <a:r>
              <a:rPr lang="en-US" sz="1400" dirty="0" smtClean="0">
                <a:latin typeface="Consolas" panose="020B0609020204030204" pitchFamily="49" charset="0"/>
                <a:cs typeface="Consolas" panose="020B0609020204030204" pitchFamily="49" charset="0"/>
              </a:rPr>
              <a:t> &lt;&lt; factorial( 99 ) &lt;&lt; </a:t>
            </a:r>
            <a:r>
              <a:rPr lang="en-US" sz="1400" dirty="0" err="1" smtClean="0">
                <a:latin typeface="Consolas" panose="020B0609020204030204" pitchFamily="49" charset="0"/>
                <a:cs typeface="Consolas" panose="020B0609020204030204" pitchFamily="49" charset="0"/>
              </a:rPr>
              <a:t>std</a:t>
            </a:r>
            <a:r>
              <a:rPr lang="en-US" sz="1400" dirty="0" smtClean="0">
                <a:latin typeface="Consolas" panose="020B0609020204030204" pitchFamily="49" charset="0"/>
                <a:cs typeface="Consolas" panose="020B0609020204030204" pitchFamily="49" charset="0"/>
              </a:rPr>
              <a:t>::</a:t>
            </a:r>
            <a:r>
              <a:rPr lang="en-US" sz="1400" dirty="0" err="1" smtClean="0">
                <a:latin typeface="Consolas" panose="020B0609020204030204" pitchFamily="49" charset="0"/>
                <a:cs typeface="Consolas" panose="020B0609020204030204" pitchFamily="49" charset="0"/>
              </a:rPr>
              <a:t>endl</a:t>
            </a:r>
            <a:r>
              <a:rPr lang="en-US" sz="1400" dirty="0" smtClean="0">
                <a:latin typeface="Consolas" panose="020B0609020204030204" pitchFamily="49" charset="0"/>
                <a:cs typeface="Consolas" panose="020B0609020204030204" pitchFamily="49" charset="0"/>
              </a:rPr>
              <a:t>;</a:t>
            </a:r>
          </a:p>
          <a:p>
            <a:pPr marL="800100" lvl="2" indent="0">
              <a:buNone/>
            </a:pPr>
            <a:r>
              <a:rPr lang="en-US" sz="1400" dirty="0" smtClean="0">
                <a:latin typeface="Consolas" panose="020B0609020204030204" pitchFamily="49" charset="0"/>
                <a:cs typeface="Consolas" panose="020B0609020204030204" pitchFamily="49" charset="0"/>
              </a:rPr>
              <a:t>    </a:t>
            </a:r>
            <a:r>
              <a:rPr lang="en-US" sz="1400" dirty="0" err="1" smtClean="0">
                <a:latin typeface="Consolas" panose="020B0609020204030204" pitchFamily="49" charset="0"/>
                <a:cs typeface="Consolas" panose="020B0609020204030204" pitchFamily="49" charset="0"/>
              </a:rPr>
              <a:t>std</a:t>
            </a:r>
            <a:r>
              <a:rPr lang="en-US" sz="1400" dirty="0" smtClean="0">
                <a:latin typeface="Consolas" panose="020B0609020204030204" pitchFamily="49" charset="0"/>
                <a:cs typeface="Consolas" panose="020B0609020204030204" pitchFamily="49" charset="0"/>
              </a:rPr>
              <a:t>::</a:t>
            </a:r>
            <a:r>
              <a:rPr lang="en-US" sz="1400" dirty="0" err="1" smtClean="0">
                <a:latin typeface="Consolas" panose="020B0609020204030204" pitchFamily="49" charset="0"/>
                <a:cs typeface="Consolas" panose="020B0609020204030204" pitchFamily="49" charset="0"/>
              </a:rPr>
              <a:t>cout</a:t>
            </a:r>
            <a:r>
              <a:rPr lang="en-US" sz="1400" dirty="0" smtClean="0">
                <a:latin typeface="Consolas" panose="020B0609020204030204" pitchFamily="49" charset="0"/>
                <a:cs typeface="Consolas" panose="020B0609020204030204" pitchFamily="49" charset="0"/>
              </a:rPr>
              <a:t> &lt;&lt; "Finished execution." &lt;&lt; </a:t>
            </a:r>
            <a:r>
              <a:rPr lang="en-US" sz="1400" dirty="0" err="1" smtClean="0">
                <a:latin typeface="Consolas" panose="020B0609020204030204" pitchFamily="49" charset="0"/>
                <a:cs typeface="Consolas" panose="020B0609020204030204" pitchFamily="49" charset="0"/>
              </a:rPr>
              <a:t>std</a:t>
            </a:r>
            <a:r>
              <a:rPr lang="en-US" sz="1400" dirty="0" smtClean="0">
                <a:latin typeface="Consolas" panose="020B0609020204030204" pitchFamily="49" charset="0"/>
                <a:cs typeface="Consolas" panose="020B0609020204030204" pitchFamily="49" charset="0"/>
              </a:rPr>
              <a:t>::</a:t>
            </a:r>
            <a:r>
              <a:rPr lang="en-US" sz="1400" dirty="0" err="1" smtClean="0">
                <a:latin typeface="Consolas" panose="020B0609020204030204" pitchFamily="49" charset="0"/>
                <a:cs typeface="Consolas" panose="020B0609020204030204" pitchFamily="49" charset="0"/>
              </a:rPr>
              <a:t>endl</a:t>
            </a:r>
            <a:r>
              <a:rPr lang="en-US" sz="1400" dirty="0" smtClean="0">
                <a:latin typeface="Consolas" panose="020B0609020204030204" pitchFamily="49" charset="0"/>
                <a:cs typeface="Consolas" panose="020B0609020204030204" pitchFamily="49" charset="0"/>
              </a:rPr>
              <a:t>;</a:t>
            </a:r>
          </a:p>
          <a:p>
            <a:pPr marL="800100" lvl="2" indent="0">
              <a:buNone/>
            </a:pPr>
            <a:endParaRPr lang="en-US" sz="1400" dirty="0" smtClean="0">
              <a:latin typeface="Consolas" panose="020B0609020204030204" pitchFamily="49" charset="0"/>
              <a:cs typeface="Consolas" panose="020B0609020204030204" pitchFamily="49" charset="0"/>
            </a:endParaRPr>
          </a:p>
          <a:p>
            <a:pPr marL="800100" lvl="2" indent="0">
              <a:buNone/>
            </a:pP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return 0;</a:t>
            </a:r>
          </a:p>
          <a:p>
            <a:pPr marL="800100" lvl="2" indent="0">
              <a:buNone/>
            </a:pPr>
            <a:r>
              <a:rPr lang="en-US" sz="1400" dirty="0" smtClean="0">
                <a:latin typeface="Consolas" panose="020B0609020204030204" pitchFamily="49" charset="0"/>
                <a:cs typeface="Consolas" panose="020B0609020204030204" pitchFamily="49" charset="0"/>
              </a:rPr>
              <a:t>}</a:t>
            </a:r>
            <a:endParaRPr lang="en-CA" sz="1400" dirty="0">
              <a:latin typeface="Consolas" panose="020B0609020204030204" pitchFamily="49" charset="0"/>
              <a:cs typeface="Consolas" panose="020B0609020204030204" pitchFamily="49" charset="0"/>
            </a:endParaRPr>
          </a:p>
        </p:txBody>
      </p:sp>
      <p:sp>
        <p:nvSpPr>
          <p:cNvPr id="6" name="TextBox 5"/>
          <p:cNvSpPr txBox="1"/>
          <p:nvPr/>
        </p:nvSpPr>
        <p:spPr>
          <a:xfrm>
            <a:off x="1734485" y="5445224"/>
            <a:ext cx="7042312" cy="1169551"/>
          </a:xfrm>
          <a:prstGeom prst="rect">
            <a:avLst/>
          </a:prstGeom>
          <a:noFill/>
        </p:spPr>
        <p:txBody>
          <a:bodyPr wrap="none" rtlCol="0">
            <a:spAutoFit/>
          </a:bodyPr>
          <a:lstStyle/>
          <a:p>
            <a:r>
              <a:rPr lang="en-CA" sz="1400" dirty="0" smtClean="0">
                <a:solidFill>
                  <a:srgbClr val="0070C0"/>
                </a:solidFill>
                <a:latin typeface="Georgia" panose="02040502050405020303" pitchFamily="18" charset="0"/>
              </a:rPr>
              <a:t>Output:</a:t>
            </a:r>
          </a:p>
          <a:p>
            <a:r>
              <a:rPr lang="en-CA" sz="1400" dirty="0" smtClean="0">
                <a:solidFill>
                  <a:srgbClr val="0070C0"/>
                </a:solidFill>
                <a:latin typeface="Consolas" panose="020B0609020204030204" pitchFamily="49" charset="0"/>
              </a:rPr>
              <a:t>   3628800</a:t>
            </a:r>
            <a:endParaRPr lang="en-CA" sz="1400" dirty="0">
              <a:solidFill>
                <a:srgbClr val="0070C0"/>
              </a:solidFill>
              <a:latin typeface="Consolas" panose="020B0609020204030204" pitchFamily="49" charset="0"/>
            </a:endParaRPr>
          </a:p>
          <a:p>
            <a:r>
              <a:rPr lang="en-CA" sz="1400" dirty="0" smtClean="0">
                <a:solidFill>
                  <a:srgbClr val="0070C0"/>
                </a:solidFill>
                <a:latin typeface="Consolas" panose="020B0609020204030204" pitchFamily="49" charset="0"/>
              </a:rPr>
              <a:t>   </a:t>
            </a:r>
            <a:r>
              <a:rPr lang="en-CA" sz="1400" dirty="0" smtClean="0">
                <a:solidFill>
                  <a:srgbClr val="FF0000"/>
                </a:solidFill>
                <a:latin typeface="Consolas" panose="020B0609020204030204" pitchFamily="49" charset="0"/>
              </a:rPr>
              <a:t>terminate </a:t>
            </a:r>
            <a:r>
              <a:rPr lang="en-CA" sz="1400" dirty="0">
                <a:solidFill>
                  <a:srgbClr val="FF0000"/>
                </a:solidFill>
                <a:latin typeface="Consolas" panose="020B0609020204030204" pitchFamily="49" charset="0"/>
              </a:rPr>
              <a:t>called after throwing an instance of '</a:t>
            </a:r>
            <a:r>
              <a:rPr lang="en-CA" sz="1400" dirty="0" err="1">
                <a:solidFill>
                  <a:srgbClr val="FF0000"/>
                </a:solidFill>
                <a:latin typeface="Consolas" panose="020B0609020204030204" pitchFamily="49" charset="0"/>
              </a:rPr>
              <a:t>std</a:t>
            </a:r>
            <a:r>
              <a:rPr lang="en-CA" sz="1400" dirty="0">
                <a:solidFill>
                  <a:srgbClr val="FF0000"/>
                </a:solidFill>
                <a:latin typeface="Consolas" panose="020B0609020204030204" pitchFamily="49" charset="0"/>
              </a:rPr>
              <a:t>::</a:t>
            </a:r>
            <a:r>
              <a:rPr lang="en-CA" sz="1400" dirty="0" err="1">
                <a:solidFill>
                  <a:srgbClr val="FF0000"/>
                </a:solidFill>
                <a:latin typeface="Consolas" panose="020B0609020204030204" pitchFamily="49" charset="0"/>
              </a:rPr>
              <a:t>domain_error</a:t>
            </a:r>
            <a:r>
              <a:rPr lang="en-CA" sz="1400" dirty="0">
                <a:solidFill>
                  <a:srgbClr val="FF0000"/>
                </a:solidFill>
                <a:latin typeface="Consolas" panose="020B0609020204030204" pitchFamily="49" charset="0"/>
              </a:rPr>
              <a:t>'</a:t>
            </a:r>
          </a:p>
          <a:p>
            <a:r>
              <a:rPr lang="en-CA" sz="1400" dirty="0" smtClean="0">
                <a:solidFill>
                  <a:srgbClr val="FF0000"/>
                </a:solidFill>
                <a:latin typeface="Consolas" panose="020B0609020204030204" pitchFamily="49" charset="0"/>
              </a:rPr>
              <a:t>     </a:t>
            </a:r>
            <a:r>
              <a:rPr lang="en-CA" sz="1400" dirty="0">
                <a:solidFill>
                  <a:srgbClr val="FF0000"/>
                </a:solidFill>
                <a:latin typeface="Consolas" panose="020B0609020204030204" pitchFamily="49" charset="0"/>
              </a:rPr>
              <a:t>what():  Cannot calculate n! for n &lt; 0.</a:t>
            </a:r>
          </a:p>
          <a:p>
            <a:r>
              <a:rPr lang="en-CA" sz="1400" dirty="0" smtClean="0">
                <a:solidFill>
                  <a:srgbClr val="FF0000"/>
                </a:solidFill>
                <a:latin typeface="Consolas" panose="020B0609020204030204" pitchFamily="49" charset="0"/>
              </a:rPr>
              <a:t>   Aborted </a:t>
            </a:r>
            <a:r>
              <a:rPr lang="en-CA" sz="1400" dirty="0">
                <a:solidFill>
                  <a:srgbClr val="FF0000"/>
                </a:solidFill>
                <a:latin typeface="Consolas" panose="020B0609020204030204" pitchFamily="49" charset="0"/>
              </a:rPr>
              <a:t>(core dumped</a:t>
            </a:r>
            <a:r>
              <a:rPr lang="en-CA" sz="1400" dirty="0" smtClean="0">
                <a:solidFill>
                  <a:srgbClr val="FF0000"/>
                </a:solidFill>
                <a:latin typeface="Consolas" panose="020B0609020204030204" pitchFamily="49" charset="0"/>
              </a:rPr>
              <a:t>)</a:t>
            </a:r>
            <a:endParaRPr lang="en-CA" sz="1400" dirty="0">
              <a:solidFill>
                <a:srgbClr val="FF0000"/>
              </a:solidFill>
              <a:latin typeface="Consolas" panose="020B0609020204030204" pitchFamily="49" charset="0"/>
            </a:endParaRPr>
          </a:p>
        </p:txBody>
      </p:sp>
      <p:sp>
        <p:nvSpPr>
          <p:cNvPr id="7" name="Rectangle 6"/>
          <p:cNvSpPr/>
          <p:nvPr/>
        </p:nvSpPr>
        <p:spPr>
          <a:xfrm>
            <a:off x="1619672" y="4271192"/>
            <a:ext cx="4320480"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6113136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Thrown exceptions</a:t>
            </a:r>
            <a:endParaRPr lang="en-CA" dirty="0"/>
          </a:p>
        </p:txBody>
      </p:sp>
      <p:sp>
        <p:nvSpPr>
          <p:cNvPr id="3" name="Content Placeholder 2"/>
          <p:cNvSpPr>
            <a:spLocks noGrp="1"/>
          </p:cNvSpPr>
          <p:nvPr>
            <p:ph idx="1"/>
          </p:nvPr>
        </p:nvSpPr>
        <p:spPr>
          <a:xfrm>
            <a:off x="457200" y="1600200"/>
            <a:ext cx="8291264" cy="4525963"/>
          </a:xfrm>
        </p:spPr>
        <p:txBody>
          <a:bodyPr/>
          <a:lstStyle/>
          <a:p>
            <a:r>
              <a:rPr lang="en-US" dirty="0" smtClean="0"/>
              <a:t>If we comment out the first error, the second terminates execution</a:t>
            </a:r>
          </a:p>
          <a:p>
            <a:pPr marL="800100" lvl="2" indent="0">
              <a:buNone/>
            </a:pPr>
            <a:r>
              <a:rPr lang="en-US" sz="1400" dirty="0" smtClean="0">
                <a:latin typeface="Consolas" panose="020B0609020204030204" pitchFamily="49" charset="0"/>
                <a:cs typeface="Consolas" panose="020B0609020204030204" pitchFamily="49" charset="0"/>
              </a:rPr>
              <a:t>#</a:t>
            </a:r>
            <a:r>
              <a:rPr lang="en-US" sz="1400" dirty="0" smtClean="0">
                <a:latin typeface="Consolas" panose="020B0609020204030204" pitchFamily="49" charset="0"/>
                <a:cs typeface="Consolas" panose="020B0609020204030204" pitchFamily="49" charset="0"/>
              </a:rPr>
              <a:t>include &lt;</a:t>
            </a:r>
            <a:r>
              <a:rPr lang="en-US" sz="1400" dirty="0" err="1" smtClean="0">
                <a:latin typeface="Consolas" panose="020B0609020204030204" pitchFamily="49" charset="0"/>
                <a:cs typeface="Consolas" panose="020B0609020204030204" pitchFamily="49" charset="0"/>
              </a:rPr>
              <a:t>stdexcept</a:t>
            </a:r>
            <a:r>
              <a:rPr lang="en-US" sz="1400" dirty="0" smtClean="0">
                <a:latin typeface="Consolas" panose="020B0609020204030204" pitchFamily="49" charset="0"/>
                <a:cs typeface="Consolas" panose="020B0609020204030204" pitchFamily="49" charset="0"/>
              </a:rPr>
              <a:t>&gt;</a:t>
            </a:r>
          </a:p>
          <a:p>
            <a:pPr marL="800100" lvl="2" indent="0">
              <a:buNone/>
            </a:pPr>
            <a:r>
              <a:rPr lang="en-US" sz="1400" dirty="0" smtClean="0">
                <a:latin typeface="Consolas" panose="020B0609020204030204" pitchFamily="49" charset="0"/>
                <a:cs typeface="Consolas" panose="020B0609020204030204" pitchFamily="49" charset="0"/>
              </a:rPr>
              <a:t>#include &lt;</a:t>
            </a:r>
            <a:r>
              <a:rPr lang="en-US" sz="1400" dirty="0" err="1" smtClean="0">
                <a:latin typeface="Consolas" panose="020B0609020204030204" pitchFamily="49" charset="0"/>
                <a:cs typeface="Consolas" panose="020B0609020204030204" pitchFamily="49" charset="0"/>
              </a:rPr>
              <a:t>iostream</a:t>
            </a:r>
            <a:r>
              <a:rPr lang="en-US" sz="1400" dirty="0" smtClean="0">
                <a:latin typeface="Consolas" panose="020B0609020204030204" pitchFamily="49" charset="0"/>
                <a:cs typeface="Consolas" panose="020B0609020204030204" pitchFamily="49" charset="0"/>
              </a:rPr>
              <a:t>&gt;</a:t>
            </a:r>
            <a:endParaRPr lang="en-US" sz="1400" dirty="0" smtClean="0">
              <a:latin typeface="Consolas" panose="020B0609020204030204" pitchFamily="49" charset="0"/>
              <a:cs typeface="Consolas" panose="020B0609020204030204" pitchFamily="49" charset="0"/>
            </a:endParaRPr>
          </a:p>
          <a:p>
            <a:pPr marL="800100" lvl="2" indent="0">
              <a:buNone/>
            </a:pPr>
            <a:endParaRPr lang="en-US" sz="1400" dirty="0" smtClean="0">
              <a:latin typeface="Consolas" panose="020B0609020204030204" pitchFamily="49" charset="0"/>
              <a:cs typeface="Consolas" panose="020B0609020204030204" pitchFamily="49" charset="0"/>
            </a:endParaRPr>
          </a:p>
          <a:p>
            <a:pPr marL="800100" lvl="2" indent="0">
              <a:buNone/>
            </a:pPr>
            <a:r>
              <a:rPr lang="en-US" sz="1400" dirty="0" smtClean="0">
                <a:latin typeface="Consolas" panose="020B0609020204030204" pitchFamily="49" charset="0"/>
                <a:cs typeface="Consolas" panose="020B0609020204030204" pitchFamily="49" charset="0"/>
              </a:rPr>
              <a:t>// Function declarations</a:t>
            </a:r>
          </a:p>
          <a:p>
            <a:pPr marL="800100" lvl="2" indent="0">
              <a:buNone/>
            </a:pPr>
            <a:r>
              <a:rPr lang="en-US" sz="1400" dirty="0" err="1" smtClean="0">
                <a:latin typeface="Consolas" panose="020B0609020204030204" pitchFamily="49" charset="0"/>
                <a:cs typeface="Consolas" panose="020B0609020204030204" pitchFamily="49" charset="0"/>
              </a:rPr>
              <a:t>int</a:t>
            </a:r>
            <a:r>
              <a:rPr lang="en-US" sz="1400" dirty="0" smtClean="0">
                <a:latin typeface="Consolas" panose="020B0609020204030204" pitchFamily="49" charset="0"/>
                <a:cs typeface="Consolas" panose="020B0609020204030204" pitchFamily="49" charset="0"/>
              </a:rPr>
              <a:t> main();</a:t>
            </a:r>
          </a:p>
          <a:p>
            <a:pPr marL="800100" lvl="2" indent="0">
              <a:buNone/>
            </a:pPr>
            <a:r>
              <a:rPr lang="en-US" sz="1400" dirty="0" err="1" smtClean="0">
                <a:latin typeface="Consolas" panose="020B0609020204030204" pitchFamily="49" charset="0"/>
                <a:cs typeface="Consolas" panose="020B0609020204030204" pitchFamily="49" charset="0"/>
              </a:rPr>
              <a:t>int</a:t>
            </a:r>
            <a:r>
              <a:rPr lang="en-US" sz="1400" dirty="0" smtClean="0">
                <a:latin typeface="Consolas" panose="020B0609020204030204" pitchFamily="49" charset="0"/>
                <a:cs typeface="Consolas" panose="020B0609020204030204" pitchFamily="49" charset="0"/>
              </a:rPr>
              <a:t> factorial( </a:t>
            </a:r>
            <a:r>
              <a:rPr lang="en-US" sz="1400" dirty="0" err="1" smtClean="0">
                <a:latin typeface="Consolas" panose="020B0609020204030204" pitchFamily="49" charset="0"/>
                <a:cs typeface="Consolas" panose="020B0609020204030204" pitchFamily="49" charset="0"/>
              </a:rPr>
              <a:t>int</a:t>
            </a:r>
            <a:r>
              <a:rPr lang="en-US" sz="1400" dirty="0" smtClean="0">
                <a:latin typeface="Consolas" panose="020B0609020204030204" pitchFamily="49" charset="0"/>
                <a:cs typeface="Consolas" panose="020B0609020204030204" pitchFamily="49" charset="0"/>
              </a:rPr>
              <a:t> n );</a:t>
            </a:r>
          </a:p>
          <a:p>
            <a:pPr marL="800100" lvl="2" indent="0">
              <a:buNone/>
            </a:pPr>
            <a:endParaRPr lang="en-US" sz="1400" dirty="0">
              <a:latin typeface="Consolas" panose="020B0609020204030204" pitchFamily="49" charset="0"/>
              <a:cs typeface="Consolas" panose="020B0609020204030204" pitchFamily="49" charset="0"/>
            </a:endParaRPr>
          </a:p>
          <a:p>
            <a:pPr marL="800100" lvl="2" indent="0">
              <a:buNone/>
            </a:pPr>
            <a:r>
              <a:rPr lang="en-US" sz="1400" dirty="0" err="1" smtClean="0">
                <a:latin typeface="Consolas" panose="020B0609020204030204" pitchFamily="49" charset="0"/>
                <a:cs typeface="Consolas" panose="020B0609020204030204" pitchFamily="49" charset="0"/>
              </a:rPr>
              <a:t>int</a:t>
            </a:r>
            <a:r>
              <a:rPr lang="en-US" sz="1400" dirty="0" smtClean="0">
                <a:latin typeface="Consolas" panose="020B0609020204030204" pitchFamily="49" charset="0"/>
                <a:cs typeface="Consolas" panose="020B0609020204030204" pitchFamily="49" charset="0"/>
              </a:rPr>
              <a:t> main() {</a:t>
            </a:r>
            <a:endParaRPr lang="en-US" sz="1400" dirty="0" smtClean="0">
              <a:latin typeface="Consolas" panose="020B0609020204030204" pitchFamily="49" charset="0"/>
              <a:cs typeface="Consolas" panose="020B0609020204030204" pitchFamily="49" charset="0"/>
            </a:endParaRPr>
          </a:p>
          <a:p>
            <a:pPr marL="800100" lvl="2" indent="0">
              <a:buNone/>
            </a:pPr>
            <a:r>
              <a:rPr lang="en-US" sz="1400" dirty="0" smtClean="0">
                <a:latin typeface="Consolas" panose="020B0609020204030204" pitchFamily="49" charset="0"/>
                <a:cs typeface="Consolas" panose="020B0609020204030204" pitchFamily="49" charset="0"/>
              </a:rPr>
              <a:t>    </a:t>
            </a:r>
            <a:r>
              <a:rPr lang="en-US" sz="1400" dirty="0" err="1" smtClean="0">
                <a:latin typeface="Consolas" panose="020B0609020204030204" pitchFamily="49" charset="0"/>
                <a:cs typeface="Consolas" panose="020B0609020204030204" pitchFamily="49" charset="0"/>
              </a:rPr>
              <a:t>std</a:t>
            </a:r>
            <a:r>
              <a:rPr lang="en-US" sz="1400" dirty="0" smtClean="0">
                <a:latin typeface="Consolas" panose="020B0609020204030204" pitchFamily="49" charset="0"/>
                <a:cs typeface="Consolas" panose="020B0609020204030204" pitchFamily="49" charset="0"/>
              </a:rPr>
              <a:t>::</a:t>
            </a:r>
            <a:r>
              <a:rPr lang="en-US" sz="1400" dirty="0" err="1" smtClean="0">
                <a:latin typeface="Consolas" panose="020B0609020204030204" pitchFamily="49" charset="0"/>
                <a:cs typeface="Consolas" panose="020B0609020204030204" pitchFamily="49" charset="0"/>
              </a:rPr>
              <a:t>cout</a:t>
            </a:r>
            <a:r>
              <a:rPr lang="en-US" sz="1400" dirty="0" smtClean="0">
                <a:latin typeface="Consolas" panose="020B0609020204030204" pitchFamily="49" charset="0"/>
                <a:cs typeface="Consolas" panose="020B0609020204030204" pitchFamily="49" charset="0"/>
              </a:rPr>
              <a:t> &lt;&lt; </a:t>
            </a:r>
            <a:r>
              <a:rPr lang="en-US" sz="1400" dirty="0" smtClean="0">
                <a:latin typeface="Consolas" panose="020B0609020204030204" pitchFamily="49" charset="0"/>
                <a:cs typeface="Consolas" panose="020B0609020204030204" pitchFamily="49" charset="0"/>
              </a:rPr>
              <a:t>factorial( </a:t>
            </a:r>
            <a:r>
              <a:rPr lang="en-US" sz="1400" dirty="0" smtClean="0">
                <a:latin typeface="Consolas" panose="020B0609020204030204" pitchFamily="49" charset="0"/>
                <a:cs typeface="Consolas" panose="020B0609020204030204" pitchFamily="49" charset="0"/>
              </a:rPr>
              <a:t>10 ) &lt;&lt; </a:t>
            </a:r>
            <a:r>
              <a:rPr lang="en-US" sz="1400" dirty="0" err="1" smtClean="0">
                <a:latin typeface="Consolas" panose="020B0609020204030204" pitchFamily="49" charset="0"/>
                <a:cs typeface="Consolas" panose="020B0609020204030204" pitchFamily="49" charset="0"/>
              </a:rPr>
              <a:t>std</a:t>
            </a:r>
            <a:r>
              <a:rPr lang="en-US" sz="1400" dirty="0" smtClean="0">
                <a:latin typeface="Consolas" panose="020B0609020204030204" pitchFamily="49" charset="0"/>
                <a:cs typeface="Consolas" panose="020B0609020204030204" pitchFamily="49" charset="0"/>
              </a:rPr>
              <a:t>::</a:t>
            </a:r>
            <a:r>
              <a:rPr lang="en-US" sz="1400" dirty="0" err="1" smtClean="0">
                <a:latin typeface="Consolas" panose="020B0609020204030204" pitchFamily="49" charset="0"/>
                <a:cs typeface="Consolas" panose="020B0609020204030204" pitchFamily="49" charset="0"/>
              </a:rPr>
              <a:t>endl</a:t>
            </a:r>
            <a:r>
              <a:rPr lang="en-US" sz="1400" dirty="0" smtClean="0">
                <a:latin typeface="Consolas" panose="020B0609020204030204" pitchFamily="49" charset="0"/>
                <a:cs typeface="Consolas" panose="020B0609020204030204" pitchFamily="49" charset="0"/>
              </a:rPr>
              <a:t>;</a:t>
            </a:r>
          </a:p>
          <a:p>
            <a:pPr marL="800100" lvl="2" indent="0">
              <a:buNone/>
            </a:pPr>
            <a:r>
              <a:rPr lang="en-US" sz="1400" dirty="0" smtClean="0">
                <a:latin typeface="Consolas" panose="020B0609020204030204" pitchFamily="49" charset="0"/>
                <a:cs typeface="Consolas" panose="020B0609020204030204" pitchFamily="49" charset="0"/>
              </a:rPr>
              <a:t>    </a:t>
            </a:r>
            <a:r>
              <a:rPr lang="en-US" sz="1400" dirty="0" smtClean="0">
                <a:solidFill>
                  <a:schemeClr val="tx1">
                    <a:lumMod val="50000"/>
                    <a:lumOff val="50000"/>
                  </a:schemeClr>
                </a:solidFill>
                <a:latin typeface="Consolas" panose="020B0609020204030204" pitchFamily="49" charset="0"/>
                <a:cs typeface="Consolas" panose="020B0609020204030204" pitchFamily="49" charset="0"/>
              </a:rPr>
              <a:t>// </a:t>
            </a:r>
            <a:r>
              <a:rPr lang="en-US" sz="1400" dirty="0" err="1" smtClean="0">
                <a:solidFill>
                  <a:schemeClr val="tx1">
                    <a:lumMod val="50000"/>
                    <a:lumOff val="50000"/>
                  </a:schemeClr>
                </a:solidFill>
                <a:latin typeface="Consolas" panose="020B0609020204030204" pitchFamily="49" charset="0"/>
                <a:cs typeface="Consolas" panose="020B0609020204030204" pitchFamily="49" charset="0"/>
              </a:rPr>
              <a:t>std</a:t>
            </a:r>
            <a:r>
              <a:rPr lang="en-US" sz="1400" dirty="0">
                <a:solidFill>
                  <a:schemeClr val="tx1">
                    <a:lumMod val="50000"/>
                    <a:lumOff val="50000"/>
                  </a:schemeClr>
                </a:solidFill>
                <a:latin typeface="Consolas" panose="020B0609020204030204" pitchFamily="49" charset="0"/>
                <a:cs typeface="Consolas" panose="020B0609020204030204" pitchFamily="49" charset="0"/>
              </a:rPr>
              <a:t>::</a:t>
            </a:r>
            <a:r>
              <a:rPr lang="en-US" sz="1400" dirty="0" err="1">
                <a:solidFill>
                  <a:schemeClr val="tx1">
                    <a:lumMod val="50000"/>
                    <a:lumOff val="50000"/>
                  </a:schemeClr>
                </a:solidFill>
                <a:latin typeface="Consolas" panose="020B0609020204030204" pitchFamily="49" charset="0"/>
                <a:cs typeface="Consolas" panose="020B0609020204030204" pitchFamily="49" charset="0"/>
              </a:rPr>
              <a:t>cout</a:t>
            </a:r>
            <a:r>
              <a:rPr lang="en-US" sz="1400" dirty="0">
                <a:solidFill>
                  <a:schemeClr val="tx1">
                    <a:lumMod val="50000"/>
                    <a:lumOff val="50000"/>
                  </a:schemeClr>
                </a:solidFill>
                <a:latin typeface="Consolas" panose="020B0609020204030204" pitchFamily="49" charset="0"/>
                <a:cs typeface="Consolas" panose="020B0609020204030204" pitchFamily="49" charset="0"/>
              </a:rPr>
              <a:t> &lt;&lt; factorial( </a:t>
            </a:r>
            <a:r>
              <a:rPr lang="en-US" sz="1400" dirty="0" smtClean="0">
                <a:solidFill>
                  <a:schemeClr val="tx1">
                    <a:lumMod val="50000"/>
                    <a:lumOff val="50000"/>
                  </a:schemeClr>
                </a:solidFill>
                <a:latin typeface="Consolas" panose="020B0609020204030204" pitchFamily="49" charset="0"/>
                <a:cs typeface="Consolas" panose="020B0609020204030204" pitchFamily="49" charset="0"/>
              </a:rPr>
              <a:t>-5 </a:t>
            </a:r>
            <a:r>
              <a:rPr lang="en-US" sz="1400" dirty="0">
                <a:solidFill>
                  <a:schemeClr val="tx1">
                    <a:lumMod val="50000"/>
                    <a:lumOff val="50000"/>
                  </a:schemeClr>
                </a:solidFill>
                <a:latin typeface="Consolas" panose="020B0609020204030204" pitchFamily="49" charset="0"/>
                <a:cs typeface="Consolas" panose="020B0609020204030204" pitchFamily="49" charset="0"/>
              </a:rPr>
              <a:t>) &lt;&lt; </a:t>
            </a:r>
            <a:r>
              <a:rPr lang="en-US" sz="1400" dirty="0" err="1">
                <a:solidFill>
                  <a:schemeClr val="tx1">
                    <a:lumMod val="50000"/>
                    <a:lumOff val="50000"/>
                  </a:schemeClr>
                </a:solidFill>
                <a:latin typeface="Consolas" panose="020B0609020204030204" pitchFamily="49" charset="0"/>
                <a:cs typeface="Consolas" panose="020B0609020204030204" pitchFamily="49" charset="0"/>
              </a:rPr>
              <a:t>std</a:t>
            </a:r>
            <a:r>
              <a:rPr lang="en-US" sz="1400" dirty="0">
                <a:solidFill>
                  <a:schemeClr val="tx1">
                    <a:lumMod val="50000"/>
                    <a:lumOff val="50000"/>
                  </a:schemeClr>
                </a:solidFill>
                <a:latin typeface="Consolas" panose="020B0609020204030204" pitchFamily="49" charset="0"/>
                <a:cs typeface="Consolas" panose="020B0609020204030204" pitchFamily="49" charset="0"/>
              </a:rPr>
              <a:t>::</a:t>
            </a:r>
            <a:r>
              <a:rPr lang="en-US" sz="1400" dirty="0" err="1">
                <a:solidFill>
                  <a:schemeClr val="tx1">
                    <a:lumMod val="50000"/>
                    <a:lumOff val="50000"/>
                  </a:schemeClr>
                </a:solidFill>
                <a:latin typeface="Consolas" panose="020B0609020204030204" pitchFamily="49" charset="0"/>
                <a:cs typeface="Consolas" panose="020B0609020204030204" pitchFamily="49" charset="0"/>
              </a:rPr>
              <a:t>endl</a:t>
            </a:r>
            <a:r>
              <a:rPr lang="en-US" sz="1400" dirty="0" smtClean="0">
                <a:solidFill>
                  <a:schemeClr val="tx1">
                    <a:lumMod val="50000"/>
                    <a:lumOff val="50000"/>
                  </a:schemeClr>
                </a:solidFill>
                <a:latin typeface="Consolas" panose="020B0609020204030204" pitchFamily="49" charset="0"/>
                <a:cs typeface="Consolas" panose="020B0609020204030204" pitchFamily="49" charset="0"/>
              </a:rPr>
              <a:t>;</a:t>
            </a:r>
          </a:p>
          <a:p>
            <a:pPr marL="800100" lvl="2" indent="0">
              <a:buNone/>
            </a:pP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a:t>
            </a:r>
            <a:r>
              <a:rPr lang="en-US" sz="1400" dirty="0" err="1" smtClean="0">
                <a:latin typeface="Consolas" panose="020B0609020204030204" pitchFamily="49" charset="0"/>
                <a:cs typeface="Consolas" panose="020B0609020204030204" pitchFamily="49" charset="0"/>
              </a:rPr>
              <a:t>std</a:t>
            </a:r>
            <a:r>
              <a:rPr lang="en-US" sz="1400" dirty="0" smtClean="0">
                <a:latin typeface="Consolas" panose="020B0609020204030204" pitchFamily="49" charset="0"/>
                <a:cs typeface="Consolas" panose="020B0609020204030204" pitchFamily="49" charset="0"/>
              </a:rPr>
              <a:t>::</a:t>
            </a:r>
            <a:r>
              <a:rPr lang="en-US" sz="1400" dirty="0" err="1" smtClean="0">
                <a:latin typeface="Consolas" panose="020B0609020204030204" pitchFamily="49" charset="0"/>
                <a:cs typeface="Consolas" panose="020B0609020204030204" pitchFamily="49" charset="0"/>
              </a:rPr>
              <a:t>cout</a:t>
            </a:r>
            <a:r>
              <a:rPr lang="en-US" sz="1400" dirty="0" smtClean="0">
                <a:latin typeface="Consolas" panose="020B0609020204030204" pitchFamily="49" charset="0"/>
                <a:cs typeface="Consolas" panose="020B0609020204030204" pitchFamily="49" charset="0"/>
              </a:rPr>
              <a:t> &lt;&lt; factorial( 99 ) &lt;&lt; </a:t>
            </a:r>
            <a:r>
              <a:rPr lang="en-US" sz="1400" dirty="0" err="1" smtClean="0">
                <a:latin typeface="Consolas" panose="020B0609020204030204" pitchFamily="49" charset="0"/>
                <a:cs typeface="Consolas" panose="020B0609020204030204" pitchFamily="49" charset="0"/>
              </a:rPr>
              <a:t>std</a:t>
            </a:r>
            <a:r>
              <a:rPr lang="en-US" sz="1400" dirty="0" smtClean="0">
                <a:latin typeface="Consolas" panose="020B0609020204030204" pitchFamily="49" charset="0"/>
                <a:cs typeface="Consolas" panose="020B0609020204030204" pitchFamily="49" charset="0"/>
              </a:rPr>
              <a:t>::</a:t>
            </a:r>
            <a:r>
              <a:rPr lang="en-US" sz="1400" dirty="0" err="1" smtClean="0">
                <a:latin typeface="Consolas" panose="020B0609020204030204" pitchFamily="49" charset="0"/>
                <a:cs typeface="Consolas" panose="020B0609020204030204" pitchFamily="49" charset="0"/>
              </a:rPr>
              <a:t>endl</a:t>
            </a:r>
            <a:r>
              <a:rPr lang="en-US" sz="1400" dirty="0" smtClean="0">
                <a:latin typeface="Consolas" panose="020B0609020204030204" pitchFamily="49" charset="0"/>
                <a:cs typeface="Consolas" panose="020B0609020204030204" pitchFamily="49" charset="0"/>
              </a:rPr>
              <a:t>;</a:t>
            </a:r>
          </a:p>
          <a:p>
            <a:pPr marL="800100" lvl="2" indent="0">
              <a:buNone/>
            </a:pP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a:t>
            </a:r>
            <a:r>
              <a:rPr lang="en-US" sz="1400" dirty="0" err="1" smtClean="0">
                <a:latin typeface="Consolas" panose="020B0609020204030204" pitchFamily="49" charset="0"/>
                <a:cs typeface="Consolas" panose="020B0609020204030204" pitchFamily="49" charset="0"/>
              </a:rPr>
              <a:t>std</a:t>
            </a:r>
            <a:r>
              <a:rPr lang="en-US" sz="1400" dirty="0">
                <a:latin typeface="Consolas" panose="020B0609020204030204" pitchFamily="49" charset="0"/>
                <a:cs typeface="Consolas" panose="020B0609020204030204" pitchFamily="49" charset="0"/>
              </a:rPr>
              <a:t>::</a:t>
            </a:r>
            <a:r>
              <a:rPr lang="en-US" sz="1400" dirty="0" err="1">
                <a:latin typeface="Consolas" panose="020B0609020204030204" pitchFamily="49" charset="0"/>
                <a:cs typeface="Consolas" panose="020B0609020204030204" pitchFamily="49" charset="0"/>
              </a:rPr>
              <a:t>cout</a:t>
            </a:r>
            <a:r>
              <a:rPr lang="en-US" sz="1400" dirty="0">
                <a:latin typeface="Consolas" panose="020B0609020204030204" pitchFamily="49" charset="0"/>
                <a:cs typeface="Consolas" panose="020B0609020204030204" pitchFamily="49" charset="0"/>
              </a:rPr>
              <a:t> &lt;&lt; "Finished execution." &lt;&lt; </a:t>
            </a:r>
            <a:r>
              <a:rPr lang="en-US" sz="1400" dirty="0" err="1">
                <a:latin typeface="Consolas" panose="020B0609020204030204" pitchFamily="49" charset="0"/>
                <a:cs typeface="Consolas" panose="020B0609020204030204" pitchFamily="49" charset="0"/>
              </a:rPr>
              <a:t>std</a:t>
            </a:r>
            <a:r>
              <a:rPr lang="en-US" sz="1400" dirty="0">
                <a:latin typeface="Consolas" panose="020B0609020204030204" pitchFamily="49" charset="0"/>
                <a:cs typeface="Consolas" panose="020B0609020204030204" pitchFamily="49" charset="0"/>
              </a:rPr>
              <a:t>::</a:t>
            </a:r>
            <a:r>
              <a:rPr lang="en-US" sz="1400" dirty="0" err="1">
                <a:latin typeface="Consolas" panose="020B0609020204030204" pitchFamily="49" charset="0"/>
                <a:cs typeface="Consolas" panose="020B0609020204030204" pitchFamily="49" charset="0"/>
              </a:rPr>
              <a:t>endl</a:t>
            </a:r>
            <a:r>
              <a:rPr lang="en-US" sz="1400" dirty="0">
                <a:latin typeface="Consolas" panose="020B0609020204030204" pitchFamily="49" charset="0"/>
                <a:cs typeface="Consolas" panose="020B0609020204030204" pitchFamily="49" charset="0"/>
              </a:rPr>
              <a:t>;</a:t>
            </a:r>
            <a:endParaRPr lang="en-US" sz="1400" dirty="0" smtClean="0">
              <a:latin typeface="Consolas" panose="020B0609020204030204" pitchFamily="49" charset="0"/>
              <a:cs typeface="Consolas" panose="020B0609020204030204" pitchFamily="49" charset="0"/>
            </a:endParaRPr>
          </a:p>
          <a:p>
            <a:pPr marL="800100" lvl="2" indent="0">
              <a:buNone/>
            </a:pP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return 0;</a:t>
            </a:r>
          </a:p>
          <a:p>
            <a:pPr marL="800100" lvl="2" indent="0">
              <a:buNone/>
            </a:pPr>
            <a:r>
              <a:rPr lang="en-US" sz="1400" dirty="0" smtClean="0">
                <a:latin typeface="Consolas" panose="020B0609020204030204" pitchFamily="49" charset="0"/>
                <a:cs typeface="Consolas" panose="020B0609020204030204" pitchFamily="49" charset="0"/>
              </a:rPr>
              <a:t>}</a:t>
            </a:r>
            <a:endParaRPr lang="en-CA" sz="1400" dirty="0">
              <a:latin typeface="Consolas" panose="020B0609020204030204" pitchFamily="49" charset="0"/>
              <a:cs typeface="Consolas" panose="020B0609020204030204" pitchFamily="49" charset="0"/>
            </a:endParaRPr>
          </a:p>
        </p:txBody>
      </p:sp>
      <p:sp>
        <p:nvSpPr>
          <p:cNvPr id="6" name="TextBox 5"/>
          <p:cNvSpPr txBox="1"/>
          <p:nvPr/>
        </p:nvSpPr>
        <p:spPr>
          <a:xfrm>
            <a:off x="1734485" y="5445224"/>
            <a:ext cx="7241085" cy="1169551"/>
          </a:xfrm>
          <a:prstGeom prst="rect">
            <a:avLst/>
          </a:prstGeom>
          <a:noFill/>
        </p:spPr>
        <p:txBody>
          <a:bodyPr wrap="none" rtlCol="0">
            <a:spAutoFit/>
          </a:bodyPr>
          <a:lstStyle/>
          <a:p>
            <a:r>
              <a:rPr lang="en-CA" sz="1400" dirty="0" smtClean="0">
                <a:solidFill>
                  <a:srgbClr val="0070C0"/>
                </a:solidFill>
                <a:latin typeface="Georgia" panose="02040502050405020303" pitchFamily="18" charset="0"/>
              </a:rPr>
              <a:t>Output:</a:t>
            </a:r>
          </a:p>
          <a:p>
            <a:r>
              <a:rPr lang="en-CA" sz="1400" dirty="0" smtClean="0">
                <a:solidFill>
                  <a:srgbClr val="0070C0"/>
                </a:solidFill>
                <a:latin typeface="Consolas" panose="020B0609020204030204" pitchFamily="49" charset="0"/>
              </a:rPr>
              <a:t>   3628800</a:t>
            </a:r>
            <a:endParaRPr lang="en-CA" sz="1400" dirty="0">
              <a:solidFill>
                <a:srgbClr val="0070C0"/>
              </a:solidFill>
              <a:latin typeface="Consolas" panose="020B0609020204030204" pitchFamily="49" charset="0"/>
            </a:endParaRPr>
          </a:p>
          <a:p>
            <a:r>
              <a:rPr lang="en-CA" sz="1400" dirty="0" smtClean="0">
                <a:solidFill>
                  <a:srgbClr val="0070C0"/>
                </a:solidFill>
                <a:latin typeface="Consolas" panose="020B0609020204030204" pitchFamily="49" charset="0"/>
              </a:rPr>
              <a:t>   </a:t>
            </a:r>
            <a:r>
              <a:rPr lang="en-CA" sz="1400" dirty="0">
                <a:solidFill>
                  <a:srgbClr val="FF0000"/>
                </a:solidFill>
                <a:latin typeface="Consolas" panose="020B0609020204030204" pitchFamily="49" charset="0"/>
              </a:rPr>
              <a:t>terminate called after throwing an instance of '</a:t>
            </a:r>
            <a:r>
              <a:rPr lang="en-CA" sz="1400" dirty="0" err="1">
                <a:solidFill>
                  <a:srgbClr val="FF0000"/>
                </a:solidFill>
                <a:latin typeface="Consolas" panose="020B0609020204030204" pitchFamily="49" charset="0"/>
              </a:rPr>
              <a:t>std</a:t>
            </a:r>
            <a:r>
              <a:rPr lang="en-CA" sz="1400" dirty="0">
                <a:solidFill>
                  <a:srgbClr val="FF0000"/>
                </a:solidFill>
                <a:latin typeface="Consolas" panose="020B0609020204030204" pitchFamily="49" charset="0"/>
              </a:rPr>
              <a:t>::</a:t>
            </a:r>
            <a:r>
              <a:rPr lang="en-CA" sz="1400" dirty="0" err="1">
                <a:solidFill>
                  <a:srgbClr val="FF0000"/>
                </a:solidFill>
                <a:latin typeface="Consolas" panose="020B0609020204030204" pitchFamily="49" charset="0"/>
              </a:rPr>
              <a:t>overflow_error</a:t>
            </a:r>
            <a:r>
              <a:rPr lang="en-CA" sz="1400" dirty="0">
                <a:solidFill>
                  <a:srgbClr val="FF0000"/>
                </a:solidFill>
                <a:latin typeface="Consolas" panose="020B0609020204030204" pitchFamily="49" charset="0"/>
              </a:rPr>
              <a:t>'</a:t>
            </a:r>
          </a:p>
          <a:p>
            <a:r>
              <a:rPr lang="en-CA" sz="1400" dirty="0" smtClean="0">
                <a:solidFill>
                  <a:srgbClr val="FF0000"/>
                </a:solidFill>
                <a:latin typeface="Consolas" panose="020B0609020204030204" pitchFamily="49" charset="0"/>
              </a:rPr>
              <a:t>     </a:t>
            </a:r>
            <a:r>
              <a:rPr lang="en-CA" sz="1400" dirty="0">
                <a:solidFill>
                  <a:srgbClr val="FF0000"/>
                </a:solidFill>
                <a:latin typeface="Consolas" panose="020B0609020204030204" pitchFamily="49" charset="0"/>
              </a:rPr>
              <a:t>what():  n! cannot be represented as an '</a:t>
            </a:r>
            <a:r>
              <a:rPr lang="en-CA" sz="1400" dirty="0" err="1">
                <a:solidFill>
                  <a:srgbClr val="FF0000"/>
                </a:solidFill>
                <a:latin typeface="Consolas" panose="020B0609020204030204" pitchFamily="49" charset="0"/>
              </a:rPr>
              <a:t>int</a:t>
            </a:r>
            <a:r>
              <a:rPr lang="en-CA" sz="1400" dirty="0">
                <a:solidFill>
                  <a:srgbClr val="FF0000"/>
                </a:solidFill>
                <a:latin typeface="Consolas" panose="020B0609020204030204" pitchFamily="49" charset="0"/>
              </a:rPr>
              <a:t>'.</a:t>
            </a:r>
          </a:p>
          <a:p>
            <a:r>
              <a:rPr lang="en-CA" sz="1400" dirty="0">
                <a:solidFill>
                  <a:srgbClr val="FF0000"/>
                </a:solidFill>
                <a:latin typeface="Consolas" panose="020B0609020204030204" pitchFamily="49" charset="0"/>
              </a:rPr>
              <a:t>Aborted (core dumped)</a:t>
            </a:r>
          </a:p>
        </p:txBody>
      </p:sp>
      <p:sp>
        <p:nvSpPr>
          <p:cNvPr id="7" name="Rectangle 6"/>
          <p:cNvSpPr/>
          <p:nvPr/>
        </p:nvSpPr>
        <p:spPr>
          <a:xfrm>
            <a:off x="1619672" y="4531024"/>
            <a:ext cx="4320480"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196455486"/>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78567</TotalTime>
  <Words>1121</Words>
  <Application>Microsoft Office PowerPoint</Application>
  <PresentationFormat>On-screen Show (4:3)</PresentationFormat>
  <Paragraphs>170</Paragraphs>
  <Slides>15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MS PGothic</vt:lpstr>
      <vt:lpstr>Arial</vt:lpstr>
      <vt:lpstr>Calibri</vt:lpstr>
      <vt:lpstr>Consolas</vt:lpstr>
      <vt:lpstr>Constantia</vt:lpstr>
      <vt:lpstr>Georgia</vt:lpstr>
      <vt:lpstr>Times New Roman</vt:lpstr>
      <vt:lpstr>Custom Design</vt:lpstr>
      <vt:lpstr>Throwing exceptions</vt:lpstr>
      <vt:lpstr>Outline</vt:lpstr>
      <vt:lpstr>Constructors</vt:lpstr>
      <vt:lpstr>Thrown exceptions</vt:lpstr>
      <vt:lpstr>Standard exceptions</vt:lpstr>
      <vt:lpstr>Standard exceptions</vt:lpstr>
      <vt:lpstr>Thrown exceptions</vt:lpstr>
      <vt:lpstr>Thrown exceptions</vt:lpstr>
      <vt:lpstr>Thrown exceptions</vt:lpstr>
      <vt:lpstr>Thrown exceptions</vt:lpstr>
      <vt:lpstr>Looking ahead</vt:lpstr>
      <vt:lpstr>Summary</vt:lpstr>
      <vt:lpstr>References</vt:lpstr>
      <vt:lpstr>Colophon </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Harder</cp:lastModifiedBy>
  <cp:revision>1362</cp:revision>
  <dcterms:created xsi:type="dcterms:W3CDTF">2009-09-11T23:00:44Z</dcterms:created>
  <dcterms:modified xsi:type="dcterms:W3CDTF">2019-06-13T20:28:52Z</dcterms:modified>
</cp:coreProperties>
</file>